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66"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1280" cy="342828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1280" cy="342828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1280" cy="342828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1280" cy="342828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1280" cy="342828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1280" cy="342828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1280" cy="342828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8.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N-dimensional domain of work-items</a:t>
            </a:r>
            <a:endParaRPr lang="en-US" sz="3600" b="0" strike="noStrike" spc="-1">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128x128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Choose the dimensions that are “best” for your algorithm</a:t>
            </a:r>
            <a:endParaRPr lang="en-US" sz="3200" b="0" strike="noStrike" spc="-1">
              <a:latin typeface="Arial"/>
            </a:endParaRPr>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1"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Per work-item</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within a</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Visible to all</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work-groups</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a:t>
            </a:r>
            <a:endParaRPr lang="en-US" sz="2400" b="0" strike="noStrike" spc="-1">
              <a:latin typeface="Arial"/>
            </a:endParaRPr>
          </a:p>
        </p:txBody>
      </p:sp>
      <p:pic>
        <p:nvPicPr>
          <p:cNvPr id="1532" name="Content Placeholder 6"/>
          <p:cNvPicPr/>
          <p:nvPr/>
        </p:nvPicPr>
        <p:blipFill>
          <a:blip r:embed="rId2"/>
          <a:stretch/>
        </p:blipFill>
        <p:spPr>
          <a:xfrm>
            <a:off x="3708000" y="1052640"/>
            <a:ext cx="5354640" cy="4034880"/>
          </a:xfrm>
          <a:prstGeom prst="rect">
            <a:avLst/>
          </a:prstGeom>
          <a:ln>
            <a:noFill/>
          </a:ln>
        </p:spPr>
      </p:pic>
      <p:sp>
        <p:nvSpPr>
          <p:cNvPr id="1533"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You are responsible for moving data from</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 global → local </a:t>
            </a:r>
            <a:r>
              <a:rPr lang="en-US" sz="2800" b="0" i="1" strike="noStrike" spc="-1">
                <a:solidFill>
                  <a:srgbClr val="000000"/>
                </a:solidFill>
                <a:latin typeface="Trebuchet MS"/>
                <a:ea typeface="DejaVu Sans"/>
              </a:rPr>
              <a:t>and</a:t>
            </a:r>
            <a:r>
              <a:rPr lang="en-US" sz="2800" b="0" strike="noStrike" spc="-1">
                <a:solidFill>
                  <a:srgbClr val="000000"/>
                </a:solidFill>
                <a:latin typeface="Trebuchet MS"/>
                <a:ea typeface="DejaVu Sans"/>
              </a:rPr>
              <a:t> back</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5" name="CustomShape 2"/>
          <p:cNvSpPr/>
          <p:nvPr/>
        </p:nvSpPr>
        <p:spPr>
          <a:xfrm>
            <a:off x="107640" y="1052640"/>
            <a:ext cx="511200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Fastest &amp; smallest: O(10) words/WI</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by all WI’s in a work-group</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But not shared between work-groups!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Kbytes per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Gbytes of Global memory</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O(10-100) Kbytes of Constant memory</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 - GBytes</a:t>
            </a:r>
            <a:endParaRPr lang="en-US" sz="2400" b="0" strike="noStrike" spc="-1">
              <a:latin typeface="Arial"/>
            </a:endParaRPr>
          </a:p>
        </p:txBody>
      </p:sp>
      <p:pic>
        <p:nvPicPr>
          <p:cNvPr id="1536" name="Content Placeholder 6"/>
          <p:cNvPicPr/>
          <p:nvPr/>
        </p:nvPicPr>
        <p:blipFill>
          <a:blip r:embed="rId2"/>
          <a:stretch/>
        </p:blipFill>
        <p:spPr>
          <a:xfrm>
            <a:off x="5004000" y="1917000"/>
            <a:ext cx="4023720" cy="3031920"/>
          </a:xfrm>
          <a:prstGeom prst="rect">
            <a:avLst/>
          </a:prstGeom>
          <a:ln>
            <a:noFill/>
          </a:ln>
        </p:spPr>
      </p:pic>
      <p:sp>
        <p:nvSpPr>
          <p:cNvPr id="1537"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O(1-10) Gbytes/s bandwidth to discrete GPUs for</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&lt;-&gt; Global transfers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Private Memory</a:t>
            </a:r>
            <a:endParaRPr lang="en-US" sz="4400" b="0" strike="noStrike" spc="-1">
              <a:latin typeface="Arial"/>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60"/>
              </a:spcBef>
              <a:buClr>
                <a:srgbClr val="000000"/>
              </a:buClr>
              <a:buFont typeface="Arial"/>
              <a:buChar char="•"/>
            </a:pPr>
            <a:r>
              <a:rPr lang="en-US" sz="3200" b="0" strike="noStrike" spc="-1">
                <a:solidFill>
                  <a:srgbClr val="000000"/>
                </a:solidFill>
                <a:latin typeface="Trebuchet MS"/>
              </a:rPr>
              <a:t>Managing the memory hierarchy is one of </a:t>
            </a:r>
            <a:r>
              <a:rPr lang="en-US" sz="3300" b="1" i="1" u="sng" strike="noStrike" spc="-1">
                <a:solidFill>
                  <a:srgbClr val="C0504D"/>
                </a:solidFill>
                <a:uFillTx/>
                <a:latin typeface="Trebuchet MS"/>
              </a:rPr>
              <a:t>the</a:t>
            </a:r>
            <a:r>
              <a:rPr lang="en-US" sz="3300" b="0" strike="noStrike" spc="-1">
                <a:solidFill>
                  <a:srgbClr val="000000"/>
                </a:solidFill>
                <a:latin typeface="Trebuchet MS"/>
              </a:rPr>
              <a:t> </a:t>
            </a:r>
            <a:r>
              <a:rPr lang="en-US" sz="3200" b="0" strike="noStrike" spc="-1">
                <a:solidFill>
                  <a:srgbClr val="000000"/>
                </a:solidFill>
                <a:latin typeface="Trebuchet MS"/>
              </a:rPr>
              <a:t>most important things to get right to achieve good performance</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Private Memory: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a:t>
            </a:r>
            <a:r>
              <a:rPr lang="en-US" sz="2800" b="1" strike="noStrike" spc="-1">
                <a:solidFill>
                  <a:srgbClr val="4F81BD"/>
                </a:solidFill>
                <a:latin typeface="Trebuchet MS"/>
              </a:rPr>
              <a:t>very scarce </a:t>
            </a:r>
            <a:r>
              <a:rPr lang="en-US" sz="2800" b="0" strike="noStrike" spc="-1">
                <a:solidFill>
                  <a:srgbClr val="000000"/>
                </a:solidFill>
                <a:latin typeface="Trebuchet MS"/>
              </a:rPr>
              <a:t>resource, only a few tens of 32-bit words per Work-Item at most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use </a:t>
            </a:r>
            <a:r>
              <a:rPr lang="en-US" sz="2800" b="0" strike="noStrike" spc="-1">
                <a:solidFill>
                  <a:srgbClr val="C0504D"/>
                </a:solidFill>
                <a:latin typeface="Trebuchet MS"/>
              </a:rPr>
              <a:t>too much</a:t>
            </a:r>
            <a:r>
              <a:rPr lang="en-US" sz="2800" b="0" strike="noStrike" spc="-1">
                <a:solidFill>
                  <a:srgbClr val="000000"/>
                </a:solidFill>
                <a:latin typeface="Trebuchet MS"/>
              </a:rPr>
              <a:t> it </a:t>
            </a:r>
            <a:r>
              <a:rPr lang="en-US" sz="2800" b="0" strike="noStrike" spc="-1">
                <a:solidFill>
                  <a:srgbClr val="C0504D"/>
                </a:solidFill>
                <a:latin typeface="Trebuchet MS"/>
              </a:rPr>
              <a:t>spills to global memory </a:t>
            </a:r>
            <a:r>
              <a:rPr lang="en-US" sz="2800" b="0" strike="noStrike" spc="-1">
                <a:solidFill>
                  <a:srgbClr val="000000"/>
                </a:solidFill>
                <a:latin typeface="Trebuchet MS"/>
              </a:rPr>
              <a:t>or </a:t>
            </a:r>
            <a:r>
              <a:rPr lang="en-US" sz="2800" b="0" strike="noStrike" spc="-1">
                <a:solidFill>
                  <a:srgbClr val="C0504D"/>
                </a:solidFill>
                <a:latin typeface="Trebuchet MS"/>
              </a:rPr>
              <a:t>reduces the number of Work-Items </a:t>
            </a:r>
            <a:r>
              <a:rPr lang="en-US" sz="2800" b="0" strike="noStrike" spc="-1">
                <a:solidFill>
                  <a:srgbClr val="000000"/>
                </a:solidFill>
                <a:latin typeface="Trebuchet MS"/>
              </a:rPr>
              <a:t>that can be run at the same time, potentially harming performance*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Think of these like registers on the CPU</a:t>
            </a:r>
            <a:endParaRPr lang="en-US" sz="2800" b="0" strike="noStrike" spc="-1">
              <a:latin typeface="Arial"/>
            </a:endParaRPr>
          </a:p>
        </p:txBody>
      </p:sp>
      <p:sp>
        <p:nvSpPr>
          <p:cNvPr id="1540" name="CustomShape 3"/>
          <p:cNvSpPr/>
          <p:nvPr/>
        </p:nvSpPr>
        <p:spPr>
          <a:xfrm>
            <a:off x="3346560" y="648000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Occupancy on a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Tens of KBytes per Compute Unit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As multiple Work-Groups will be running on each CU, this means only a fraction of the total Local Memory size is available to each Work-Group</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Assume O(1-10) KBytes of Local Memory per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Your kernels are responsible for transferring data between Local and Global/Constant memories … there are optimized library functions to help</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a:t>
            </a:r>
            <a:r>
              <a:rPr lang="en-US" sz="2800" b="0" strike="noStrike" spc="-1">
                <a:solidFill>
                  <a:srgbClr val="17375E"/>
                </a:solidFill>
                <a:latin typeface="Trebuchet MS"/>
              </a:rPr>
              <a:t>async_work_group_copy</a:t>
            </a:r>
            <a:r>
              <a:rPr lang="en-US" sz="2800" b="0" strike="noStrike" spc="-1">
                <a:solidFill>
                  <a:srgbClr val="000000"/>
                </a:solidFill>
                <a:latin typeface="Trebuchet MS"/>
              </a:rPr>
              <a:t>(), </a:t>
            </a:r>
            <a:r>
              <a:rPr lang="en-US" sz="2800" b="0" strike="noStrike" spc="-1">
                <a:solidFill>
                  <a:srgbClr val="17375E"/>
                </a:solidFill>
                <a:latin typeface="Trebuchet MS"/>
              </a:rPr>
              <a:t>async_workgroup_strided_copy</a:t>
            </a:r>
            <a:r>
              <a:rPr lang="en-US" sz="2800" b="0" strike="noStrike" spc="-1">
                <a:solidFill>
                  <a:srgbClr val="000000"/>
                </a:solidFill>
                <a:latin typeface="Trebuchet MS"/>
              </a:rPr>
              <a:t>(),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Local Memory to hold data that can be </a:t>
            </a:r>
            <a:r>
              <a:rPr lang="en-US" sz="3200" b="0" strike="noStrike" spc="-1">
                <a:solidFill>
                  <a:srgbClr val="F79646"/>
                </a:solidFill>
                <a:latin typeface="Trebuchet MS"/>
              </a:rPr>
              <a:t>reused by all the work-items </a:t>
            </a:r>
            <a:r>
              <a:rPr lang="en-US" sz="3200" b="0" strike="noStrike" spc="-1">
                <a:solidFill>
                  <a:srgbClr val="000000"/>
                </a:solidFill>
                <a:latin typeface="Trebuchet MS"/>
              </a:rPr>
              <a:t>in a work-group</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Access patterns to Local Memory affect performance in a similar way to accessing Global Memory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Have to think about things like coalescence &amp; bank conflicts</a:t>
            </a:r>
            <a:endParaRPr lang="en-US" sz="2800" b="0" strike="noStrike" spc="-1">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Typical figures for a 2013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Memory </a:t>
            </a:r>
            <a:r>
              <a:rPr lang="en-US" sz="3200" b="0" strike="noStrike" spc="-1">
                <a:solidFill>
                  <a:srgbClr val="000000"/>
                </a:solidFill>
                <a:latin typeface="Trebuchet MS"/>
              </a:rPr>
              <a:t>doesn’t always help…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CPUs don’t have special hardware for it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can mean excessive use of Local Memory might slow down kernels on CPUs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GPUs now have effective on-chip caches which can provide much of the benefit of Local Memory but without programmer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So, your mileage may vary!</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Memory Hierarchy</a:t>
            </a:r>
            <a:endParaRPr lang="en-US" sz="4400" b="0" strike="noStrike" spc="-1">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KBytes/WG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GBytes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a:t>
            </a:r>
            <a:endParaRPr lang="en-US" sz="2000" b="0" strike="noStrike" spc="-1">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O(2-3) words/cycle/WI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words/cycle/WG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O(100-200) GBytes/s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GBytes/s</a:t>
            </a:r>
            <a:endParaRPr lang="en-US" sz="2000" b="0" strike="noStrike" spc="-1">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1600" b="0" strike="noStrike" spc="-1">
                <a:solidFill>
                  <a:srgbClr val="000000"/>
                </a:solidFill>
                <a:latin typeface="Trebuchet MS"/>
                <a:ea typeface="ヒラギノ角ゴ ProN W3"/>
              </a:rPr>
              <a:t>Speeds and feeds approx. for a high-end discrete GPU, circa 2011</a:t>
            </a:r>
            <a:endParaRPr lang="en-US" sz="1600" b="0" strike="noStrike" spc="-1">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Bandwidths</a:t>
            </a:r>
            <a:endParaRPr lang="en-US" sz="2400" b="0" strike="noStrike" spc="-1">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Sizes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Consistency</a:t>
            </a:r>
            <a:endParaRPr lang="en-US" sz="4400" b="0" strike="noStrike" spc="-1">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uses a </a:t>
            </a:r>
            <a:r>
              <a:rPr lang="en-US" sz="3200" b="1" strike="noStrike" spc="-1">
                <a:solidFill>
                  <a:srgbClr val="4F81BD"/>
                </a:solidFill>
                <a:latin typeface="Trebuchet MS"/>
              </a:rPr>
              <a:t>relaxed consistency </a:t>
            </a:r>
            <a:r>
              <a:rPr lang="en-US" sz="3200" b="0" strike="noStrike" spc="-1">
                <a:solidFill>
                  <a:srgbClr val="000000"/>
                </a:solidFill>
                <a:latin typeface="Trebuchet MS"/>
              </a:rPr>
              <a:t>memory model; i.e.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state of memory visible to a work-item is not guaranteed to be consistent across the collection of work-items at all times.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work-item: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has load/store consistency to the work-item’s private view of memory, i.e. it sees its own reads and writes correctly</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Local memory is consistent between work-items at a barrier.</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Global memory is consistent within a work-group at a barrier, </a:t>
            </a:r>
            <a:r>
              <a:rPr lang="en-US" sz="3200" b="1" u="sng" strike="noStrike" spc="-1">
                <a:solidFill>
                  <a:srgbClr val="000000"/>
                </a:solidFill>
                <a:uFillTx/>
                <a:latin typeface="Trebuchet MS"/>
              </a:rPr>
              <a:t>but </a:t>
            </a:r>
            <a:r>
              <a:rPr lang="en-US" sz="3200" b="1" i="1" u="sng" strike="noStrike" spc="-1">
                <a:solidFill>
                  <a:srgbClr val="C0504D"/>
                </a:solidFill>
                <a:uFillTx/>
                <a:latin typeface="Trebuchet MS"/>
              </a:rPr>
              <a:t>not</a:t>
            </a:r>
            <a:r>
              <a:rPr lang="en-US" sz="3200" b="1" u="sng" strike="noStrike" spc="-1">
                <a:solidFill>
                  <a:srgbClr val="C0504D"/>
                </a:solidFill>
                <a:uFillTx/>
                <a:latin typeface="Trebuchet MS"/>
              </a:rPr>
              <a:t> </a:t>
            </a:r>
            <a:r>
              <a:rPr lang="en-US" sz="3200" b="1" u="sng" strike="noStrike" spc="-1">
                <a:solidFill>
                  <a:srgbClr val="000000"/>
                </a:solidFill>
                <a:uFillTx/>
                <a:latin typeface="Trebuchet MS"/>
              </a:rPr>
              <a:t>guaranteed across different work-groups!!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a common source of bugs!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Consistency of memory shared between </a:t>
            </a:r>
            <a:r>
              <a:rPr lang="en-US" sz="3200" b="0" strike="noStrike" spc="-1">
                <a:solidFill>
                  <a:srgbClr val="C0504D"/>
                </a:solidFill>
                <a:latin typeface="Trebuchet MS"/>
              </a:rPr>
              <a:t>commands </a:t>
            </a:r>
            <a:r>
              <a:rPr lang="en-US" sz="3200" b="0" strike="noStrike" spc="-1">
                <a:solidFill>
                  <a:srgbClr val="000000"/>
                </a:solidFill>
                <a:latin typeface="Trebuchet MS"/>
              </a:rPr>
              <a:t>(e.g. kernel invocations) is enforced by </a:t>
            </a:r>
            <a:r>
              <a:rPr lang="en-US" sz="3200" b="0" strike="noStrike" spc="-1">
                <a:solidFill>
                  <a:srgbClr val="C0504D"/>
                </a:solidFill>
                <a:latin typeface="Trebuchet MS"/>
              </a:rPr>
              <a:t>synchronization </a:t>
            </a:r>
            <a:r>
              <a:rPr lang="en-US" sz="3200" b="0" strike="noStrike" spc="-1">
                <a:solidFill>
                  <a:srgbClr val="000000"/>
                </a:solidFill>
                <a:latin typeface="Trebuchet MS"/>
              </a:rPr>
              <a:t>(barriers, events, in-order queue) </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There may be significant overhead to manage work-items and work-groups.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have each work-item compute a full row of C</a:t>
            </a:r>
            <a:endParaRPr lang="en-US" sz="2400" b="0" strike="noStrike" spc="-1">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251640" y="50158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ea typeface="DejaVu Sans"/>
              </a:rPr>
              <a:t>And with an eye towards future optimizations, let’s collect work-items into work-groups with 64 work-items per work-group </a:t>
            </a:r>
            <a:endParaRPr lang="en-US" sz="2400" b="0" strike="noStrike" spc="-1">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 domain of work-items</a:t>
            </a:r>
            <a:endParaRPr lang="en-US" sz="3600" b="0" strike="noStrike" spc="-1">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 1024 (1D)</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Whole problem space (index space)</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  64 (work-items per work-group)</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Only 1024/64 = 16 work-groups in total</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Important implication: we will have a lot fewer work-items per work-group (64) and work-groups (16). Why might this matter?</a:t>
            </a:r>
            <a:endParaRPr lang="en-US" sz="3200" b="0" strike="noStrike" spc="-1">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One work item per row of C</a:t>
            </a:r>
            <a:endParaRPr lang="en-US" sz="2800" b="0" strike="noStrike" spc="-1">
              <a:latin typeface="Arial"/>
            </a:endParaRPr>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1D ND Range set to number of rows in the C matrix</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Local Dimension set to 64 so number of work-groups match number of compute units (16 in this case) for our order 1024 matrices</a:t>
            </a:r>
            <a:endParaRPr lang="en-US" sz="2000" b="0" strike="noStrike" spc="-1">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08" name="Table 3"/>
          <p:cNvGraphicFramePr/>
          <p:nvPr/>
        </p:nvGraphicFramePr>
        <p:xfrm>
          <a:off x="611640" y="2637000"/>
          <a:ext cx="7920360" cy="18288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12" name="CustomShape 7"/>
          <p:cNvSpPr/>
          <p:nvPr/>
        </p:nvSpPr>
        <p:spPr>
          <a:xfrm>
            <a:off x="3330720" y="4653000"/>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9BBB59"/>
                </a:solidFill>
                <a:latin typeface="Trebuchet MS"/>
                <a:ea typeface="DejaVu Sans"/>
              </a:rPr>
              <a:t>This has started to help.</a:t>
            </a:r>
            <a:endParaRPr lang="en-US" sz="2400" b="0" strike="noStrike" spc="-1">
              <a:latin typeface="Arial"/>
            </a:endParaRPr>
          </a:p>
        </p:txBody>
      </p:sp>
      <p:sp>
        <p:nvSpPr>
          <p:cNvPr id="1613" name="CustomShape 8"/>
          <p:cNvSpPr/>
          <p:nvPr/>
        </p:nvSpPr>
        <p:spPr>
          <a:xfrm flipV="1">
            <a:off x="7054200" y="4508280"/>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Notice that, in one row of C, each element reuses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Let’s copy that row of A into private memory of the work-item that’s (exclusively) using it to avoid the overhead of loading it from global memory for each C(i,j) computation.</a:t>
            </a:r>
            <a:endParaRPr lang="en-US" sz="2400" b="0" strike="noStrike" spc="-1">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(Row of A in private memory)</a:t>
            </a:r>
            <a:endParaRPr lang="en-US" sz="2800" b="0" strike="noStrike" spc="-1">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535320" y="6550200"/>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(*Actually, this is using </a:t>
            </a:r>
            <a:r>
              <a:rPr lang="en-US" sz="1400" b="1" i="1" strike="noStrike" spc="-1">
                <a:solidFill>
                  <a:srgbClr val="000000"/>
                </a:solidFill>
                <a:latin typeface="Trebuchet MS"/>
                <a:ea typeface="DejaVu Sans"/>
              </a:rPr>
              <a:t>far</a:t>
            </a:r>
            <a:r>
              <a:rPr lang="en-US" sz="1400" b="0" strike="noStrike" spc="-1">
                <a:solidFill>
                  <a:srgbClr val="000000"/>
                </a:solidFill>
                <a:latin typeface="Trebuchet MS"/>
                <a:ea typeface="DejaVu Sans"/>
              </a:rPr>
              <a:t> more private memory than we’ll have and so Awrk[] will be spilled to global memory)</a:t>
            </a:r>
            <a:endParaRPr lang="en-US" sz="1400" b="0" strike="noStrike" spc="-1">
              <a:latin typeface="Arial"/>
            </a:endParaRPr>
          </a:p>
        </p:txBody>
      </p:sp>
      <p:sp>
        <p:nvSpPr>
          <p:cNvPr id="1636" name="CustomShape 6"/>
          <p:cNvSpPr/>
          <p:nvPr/>
        </p:nvSpPr>
        <p:spPr>
          <a:xfrm>
            <a:off x="2743200" y="866880"/>
            <a:ext cx="6058440" cy="81936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Copy a row of A into private memory from global memory before we start with the matrix multiplications.</a:t>
            </a:r>
            <a:endParaRPr lang="en-US" sz="1600" b="0" strike="noStrike" spc="-1">
              <a:latin typeface="Arial"/>
            </a:endParaRPr>
          </a:p>
        </p:txBody>
      </p:sp>
      <p:sp>
        <p:nvSpPr>
          <p:cNvPr id="1637" name="CustomShape 7"/>
          <p:cNvSpPr/>
          <p:nvPr/>
        </p:nvSpPr>
        <p:spPr>
          <a:xfrm>
            <a:off x="494280" y="5700240"/>
            <a:ext cx="3084480" cy="91224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1" strike="noStrike" spc="-1">
                <a:solidFill>
                  <a:srgbClr val="002060"/>
                </a:solidFill>
                <a:latin typeface="Trebuchet MS"/>
                <a:ea typeface="DejaVu Sans"/>
              </a:rPr>
              <a:t>Setup a work array for A in private memory*</a:t>
            </a:r>
            <a:endParaRPr lang="en-US" sz="18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39"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40" name="Table 3"/>
          <p:cNvGraphicFramePr/>
          <p:nvPr/>
        </p:nvGraphicFramePr>
        <p:xfrm>
          <a:off x="611640" y="2637000"/>
          <a:ext cx="7920360" cy="21945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42"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44" name="CustomShape 7"/>
          <p:cNvSpPr/>
          <p:nvPr/>
        </p:nvSpPr>
        <p:spPr>
          <a:xfrm>
            <a:off x="4483080" y="516924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 impact!</a:t>
            </a:r>
            <a:endParaRPr lang="en-US" sz="2400" b="0" strike="noStrike" spc="-1">
              <a:latin typeface="Arial"/>
            </a:endParaRPr>
          </a:p>
        </p:txBody>
      </p:sp>
      <p:sp>
        <p:nvSpPr>
          <p:cNvPr id="1645" name="CustomShape 8"/>
          <p:cNvSpPr/>
          <p:nvPr/>
        </p:nvSpPr>
        <p:spPr>
          <a:xfrm flipV="1">
            <a:off x="6330960" y="4891680"/>
            <a:ext cx="1192680" cy="507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Why using too much private memory can be a good thing</a:t>
            </a:r>
            <a:endParaRPr lang="en-US" sz="4400" b="0" strike="noStrike" spc="-1">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reality private memory is just hardware registers, so only dozens of these are available per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Many kernels will allocate too many variables to private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the compiler already has to be able to deal with this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does so by </a:t>
            </a:r>
            <a:r>
              <a:rPr lang="en-US" sz="3200" b="0" i="1" strike="noStrike" spc="-1">
                <a:solidFill>
                  <a:srgbClr val="000000"/>
                </a:solidFill>
                <a:latin typeface="Trebuchet MS"/>
              </a:rPr>
              <a:t>spilling</a:t>
            </a:r>
            <a:r>
              <a:rPr lang="en-US" sz="3200" b="0" strike="noStrike" spc="-1">
                <a:solidFill>
                  <a:srgbClr val="000000"/>
                </a:solidFill>
                <a:latin typeface="Trebuchet MS"/>
              </a:rPr>
              <a:t> excess private variables to (global)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still told the compiler something useful – that the data will only be accessed by a single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lets the compiler allocate the data in such as way as to enable more efficient memory access</a:t>
            </a:r>
            <a:endParaRPr lang="en-US" sz="3200" b="0" strike="noStrike" spc="-1">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7: using private memory</a:t>
            </a:r>
            <a:endParaRPr lang="en-US" sz="3600" b="0" strike="noStrike" spc="-1">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private memory to minimize memory movement costs and optimize performance of your matrix multiplication program</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your matrix multiplication solution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kernel so that each work-item copies its own row of A into private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Optimize step by step, saving the intermediate versions and tracking performance improvements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matrix multiplication program is generating the correct results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already noticed that, in one row of C, each element 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Each work-item in a work-group also uses the same columns of B</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store the B columns in </a:t>
            </a:r>
            <a:r>
              <a:rPr lang="en-US" sz="2400" b="1" strike="noStrike" spc="-1">
                <a:solidFill>
                  <a:srgbClr val="C0504D"/>
                </a:solidFill>
                <a:latin typeface="Trebuchet MS"/>
              </a:rPr>
              <a:t>local</a:t>
            </a:r>
            <a:r>
              <a:rPr lang="en-US" sz="2400" b="0" strike="noStrike" spc="-1">
                <a:solidFill>
                  <a:srgbClr val="C0504D"/>
                </a:solidFill>
                <a:latin typeface="Trebuchet MS"/>
              </a:rPr>
              <a:t> </a:t>
            </a:r>
            <a:r>
              <a:rPr lang="en-US" sz="2400" b="0" strike="noStrike" spc="-1">
                <a:solidFill>
                  <a:srgbClr val="000000"/>
                </a:solidFill>
                <a:latin typeface="Trebuchet MS"/>
              </a:rPr>
              <a:t>memory (which is shared by the work-items in the work-group)</a:t>
            </a:r>
            <a:endParaRPr lang="en-US" sz="2400" b="0" strike="noStrike" spc="-1">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1184400" y="56008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Local memory for each work-group</a:t>
            </a:r>
            <a:endParaRPr lang="en-US" sz="2000" b="0" strike="noStrike" spc="-1">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000" b="0" strike="noStrike" spc="-1">
                <a:solidFill>
                  <a:srgbClr val="000000"/>
                </a:solidFill>
                <a:latin typeface="Trebuchet MS"/>
              </a:rPr>
              <a:t>B column shared between work-items</a:t>
            </a:r>
            <a:endParaRPr lang="en-US" sz="2000" b="0" strike="noStrike" spc="-1">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Pass a work array in local memory to hold a column of B.  All the work-items do the copy “in parallel” using a cyclic loop distribution (hence why we need iloc and nloc) </a:t>
            </a:r>
            <a:endParaRPr lang="en-US" sz="1600" b="0" strike="noStrike" spc="-1">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Pass local memory to kernels.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This requires a change to the kernel argument lists … an arg of type LocalSpaceArg is needed.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Allocate the size of local memory</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Update argument list in kernel functor</a:t>
            </a:r>
            <a:endParaRPr lang="en-US" sz="2000" b="0" strike="noStrike" spc="-1">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87" name="CustomShape 2"/>
          <p:cNvSpPr/>
          <p:nvPr/>
        </p:nvSpPr>
        <p:spPr>
          <a:xfrm>
            <a:off x="179640" y="1312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88" name="Table 3"/>
          <p:cNvGraphicFramePr/>
          <p:nvPr/>
        </p:nvGraphicFramePr>
        <p:xfrm>
          <a:off x="611640" y="2133000"/>
          <a:ext cx="7920360" cy="28170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81080" y="4869000"/>
            <a:ext cx="88894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Making matrix multiplication </a:t>
            </a:r>
            <a:r>
              <a:rPr lang="en-US" sz="4400" b="0" i="1" strike="noStrike" spc="-1">
                <a:solidFill>
                  <a:srgbClr val="C0504D"/>
                </a:solidFill>
                <a:latin typeface="Trebuchet MS"/>
              </a:rPr>
              <a:t>really</a:t>
            </a:r>
            <a:r>
              <a:rPr lang="en-US" sz="4400" b="0" strike="noStrike" spc="-1">
                <a:solidFill>
                  <a:srgbClr val="9BBB59"/>
                </a:solidFill>
                <a:latin typeface="Trebuchet MS"/>
              </a:rPr>
              <a:t> </a:t>
            </a:r>
            <a:r>
              <a:rPr lang="en-US" sz="4400" b="0" strike="noStrike" spc="-1">
                <a:solidFill>
                  <a:srgbClr val="000000"/>
                </a:solidFill>
                <a:latin typeface="Trebuchet MS"/>
              </a:rPr>
              <a:t>fast</a:t>
            </a:r>
            <a:endParaRPr lang="en-US" sz="4400" b="0" strike="noStrike" spc="-1">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Our goal has been to describe how to work with private, local and global memory.  We’ve ignored many well-known techniques for making matrix multiplication fast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number of work items must be a multiple of the fundamental machine “vector width”.  This is the wavefront on AMD, warp on NVIDIA, and the number of SIMD lanes exposed by vector units on a CPU</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optimize reuse of data, you need to use blocking techniques  </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Decompose matrices into tiles such that three tiles just fit in the fastest (private) memory</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Copy tiles into local memory</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Do the multiplication over the tiles</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We modified the matrix multiplication program provided with the NVIDIA OpenCL SDK to work with our test suite to produce the blocked results on the following slide. This used register blocking with block sizes mapped onto the GPU’s warp size</a:t>
            </a:r>
            <a:endParaRPr lang="en-US" sz="2800" b="0" strike="noStrike" spc="-1">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95" name="CustomShape 2"/>
          <p:cNvSpPr/>
          <p:nvPr/>
        </p:nvSpPr>
        <p:spPr>
          <a:xfrm>
            <a:off x="181080" y="98064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96" name="Table 3"/>
          <p:cNvGraphicFramePr/>
          <p:nvPr/>
        </p:nvGraphicFramePr>
        <p:xfrm>
          <a:off x="611640" y="1772640"/>
          <a:ext cx="7920360" cy="3439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r h="622440">
                <a:tc>
                  <a:txBody>
                    <a:bodyPr/>
                    <a:lstStyle/>
                    <a:p>
                      <a:pPr>
                        <a:lnSpc>
                          <a:spcPct val="100000"/>
                        </a:lnSpc>
                      </a:pPr>
                      <a:r>
                        <a:rPr lang="en-US" sz="1800" b="0" strike="noStrike" spc="-1">
                          <a:solidFill>
                            <a:srgbClr val="000000"/>
                          </a:solidFill>
                          <a:latin typeface="Trebuchet MS"/>
                        </a:rPr>
                        <a:t>Block oriented approach using local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1,534.0</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230,416.7</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7"/>
                  </a:ext>
                </a:extLst>
              </a:tr>
            </a:tbl>
          </a:graphicData>
        </a:graphic>
      </p:graphicFrame>
      <p:sp>
        <p:nvSpPr>
          <p:cNvPr id="1697"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8"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9"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700" name="CustomShape 7"/>
          <p:cNvSpPr/>
          <p:nvPr/>
        </p:nvSpPr>
        <p:spPr>
          <a:xfrm>
            <a:off x="3818880" y="5146200"/>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Biggest impact so far!</a:t>
            </a:r>
            <a:endParaRPr lang="en-US" sz="2400" b="0" strike="noStrike" spc="-1">
              <a:latin typeface="Arial"/>
            </a:endParaRPr>
          </a:p>
        </p:txBody>
      </p:sp>
      <p:sp>
        <p:nvSpPr>
          <p:cNvPr id="1701" name="CustomShape 8"/>
          <p:cNvSpPr/>
          <p:nvPr/>
        </p:nvSpPr>
        <p:spPr>
          <a:xfrm flipV="1">
            <a:off x="7195680" y="4724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8: using local memory</a:t>
            </a:r>
            <a:endParaRPr lang="en-US" sz="3600" b="0" strike="noStrike" spc="-1">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local memory to minimize memory movement costs and optimize performance of your matrix multiplication program</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your matrix multiplication solution that already uses private memory from Exercise 7</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kernel so that each work-group collaboratively copies its own column of B into local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Optimize step by step, saving the intermediate versions and tracking performance improvements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matrix multiplication program is generating the correct results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Extra:</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Look at the fast, blocked implementation from the NVIDIA OpenCL SDK example. Try running it and compare to yours</a:t>
            </a:r>
            <a:endParaRPr lang="en-US" sz="2800" b="0" strike="noStrike" spc="-1">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Synchronization in OpenCL</a:t>
            </a:r>
            <a:endParaRPr lang="en-US" sz="4000" b="0" strike="noStrike" spc="-1">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3600" b="0" strike="noStrike" spc="-1">
                <a:solidFill>
                  <a:srgbClr val="000000"/>
                </a:solidFill>
                <a:latin typeface="Trebuchet MS"/>
              </a:rPr>
              <a:t>Consider N-dimensional domain of work-items</a:t>
            </a:r>
            <a:endParaRPr lang="en-US" sz="3600" b="0" strike="noStrike" spc="-1">
              <a:latin typeface="Arial"/>
            </a:endParaRPr>
          </a:p>
        </p:txBody>
      </p:sp>
      <p:sp>
        <p:nvSpPr>
          <p:cNvPr id="170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0" strike="noStrike" spc="-1">
                <a:solidFill>
                  <a:srgbClr val="C0504D"/>
                </a:solidFill>
                <a:latin typeface="Trebuchet MS"/>
                <a:ea typeface="DejaVu Sans"/>
              </a:rPr>
              <a:t>Synchronization: </a:t>
            </a:r>
            <a:r>
              <a:rPr lang="en-US" sz="3200" b="0" strike="noStrike" spc="-1">
                <a:solidFill>
                  <a:srgbClr val="000000"/>
                </a:solidFill>
                <a:latin typeface="Trebuchet MS"/>
                <a:ea typeface="DejaVu Sans"/>
              </a:rPr>
              <a:t>when multiple units of execution (e.g. work-items) are brought to a known point in their execution.   Most common example is a barrier … i.e. all units of execution “in scope” arrive at the </a:t>
            </a:r>
            <a:r>
              <a:rPr lang="en-US" sz="3200" b="0" strike="noStrike" spc="-1">
                <a:solidFill>
                  <a:srgbClr val="E46C0A"/>
                </a:solidFill>
                <a:latin typeface="Trebuchet MS"/>
                <a:ea typeface="DejaVu Sans"/>
              </a:rPr>
              <a:t>barrier </a:t>
            </a:r>
            <a:r>
              <a:rPr lang="en-US" sz="3200" b="0" strike="noStrike" spc="-1">
                <a:solidFill>
                  <a:srgbClr val="000000"/>
                </a:solidFill>
                <a:latin typeface="Trebuchet MS"/>
                <a:ea typeface="DejaVu Sans"/>
              </a:rPr>
              <a:t>before any proceed. </a:t>
            </a:r>
            <a:endParaRPr lang="en-US" sz="3200" b="0" strike="noStrike" spc="-1">
              <a:latin typeface="Arial"/>
            </a:endParaRPr>
          </a:p>
        </p:txBody>
      </p:sp>
      <p:pic>
        <p:nvPicPr>
          <p:cNvPr id="1709" name="Picture 1"/>
          <p:cNvPicPr/>
          <p:nvPr/>
        </p:nvPicPr>
        <p:blipFill>
          <a:blip r:embed="rId2"/>
          <a:stretch/>
        </p:blipFill>
        <p:spPr>
          <a:xfrm>
            <a:off x="1630440" y="3045240"/>
            <a:ext cx="2045520" cy="2045520"/>
          </a:xfrm>
          <a:prstGeom prst="rect">
            <a:avLst/>
          </a:prstGeom>
          <a:ln w="25560">
            <a:noFill/>
          </a:ln>
        </p:spPr>
      </p:pic>
      <p:sp>
        <p:nvSpPr>
          <p:cNvPr id="171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6" name="Group 10"/>
          <p:cNvGrpSpPr/>
          <p:nvPr/>
        </p:nvGrpSpPr>
        <p:grpSpPr>
          <a:xfrm>
            <a:off x="2147760" y="3049920"/>
            <a:ext cx="1534680" cy="254880"/>
            <a:chOff x="2147760" y="3049920"/>
            <a:chExt cx="1534680" cy="254880"/>
          </a:xfrm>
        </p:grpSpPr>
        <p:sp>
          <p:nvSpPr>
            <p:cNvPr id="171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723" name="Group 17"/>
          <p:cNvGrpSpPr/>
          <p:nvPr/>
        </p:nvGrpSpPr>
        <p:grpSpPr>
          <a:xfrm>
            <a:off x="1635120" y="3305520"/>
            <a:ext cx="2047320" cy="1790280"/>
            <a:chOff x="1635120" y="3305520"/>
            <a:chExt cx="2047320" cy="1790280"/>
          </a:xfrm>
        </p:grpSpPr>
        <p:grpSp>
          <p:nvGrpSpPr>
            <p:cNvPr id="1724" name="Group 18"/>
            <p:cNvGrpSpPr/>
            <p:nvPr/>
          </p:nvGrpSpPr>
          <p:grpSpPr>
            <a:xfrm>
              <a:off x="1635120" y="3305520"/>
              <a:ext cx="2047320" cy="1022760"/>
              <a:chOff x="1635120" y="3305520"/>
              <a:chExt cx="2047320" cy="1022760"/>
            </a:xfrm>
          </p:grpSpPr>
          <p:grpSp>
            <p:nvGrpSpPr>
              <p:cNvPr id="1725" name="Group 19"/>
              <p:cNvGrpSpPr/>
              <p:nvPr/>
            </p:nvGrpSpPr>
            <p:grpSpPr>
              <a:xfrm>
                <a:off x="1635120" y="3305520"/>
                <a:ext cx="2047320" cy="511200"/>
                <a:chOff x="1635120" y="3305520"/>
                <a:chExt cx="2047320" cy="511200"/>
              </a:xfrm>
            </p:grpSpPr>
            <p:grpSp>
              <p:nvGrpSpPr>
                <p:cNvPr id="1726" name="Group 20"/>
                <p:cNvGrpSpPr/>
                <p:nvPr/>
              </p:nvGrpSpPr>
              <p:grpSpPr>
                <a:xfrm>
                  <a:off x="1635120" y="3305520"/>
                  <a:ext cx="2047320" cy="255240"/>
                  <a:chOff x="1635120" y="3305520"/>
                  <a:chExt cx="2047320" cy="255240"/>
                </a:xfrm>
              </p:grpSpPr>
              <p:sp>
                <p:nvSpPr>
                  <p:cNvPr id="172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29" name="Group 23"/>
                  <p:cNvGrpSpPr/>
                  <p:nvPr/>
                </p:nvGrpSpPr>
                <p:grpSpPr>
                  <a:xfrm>
                    <a:off x="2147040" y="3305520"/>
                    <a:ext cx="1535400" cy="255240"/>
                    <a:chOff x="2147040" y="3305520"/>
                    <a:chExt cx="1535400" cy="255240"/>
                  </a:xfrm>
                </p:grpSpPr>
                <p:sp>
                  <p:nvSpPr>
                    <p:cNvPr id="173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36" name="Group 30"/>
                <p:cNvGrpSpPr/>
                <p:nvPr/>
              </p:nvGrpSpPr>
              <p:grpSpPr>
                <a:xfrm>
                  <a:off x="1635120" y="3561480"/>
                  <a:ext cx="2047320" cy="255240"/>
                  <a:chOff x="1635120" y="3561480"/>
                  <a:chExt cx="2047320" cy="255240"/>
                </a:xfrm>
              </p:grpSpPr>
              <p:sp>
                <p:nvSpPr>
                  <p:cNvPr id="173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39" name="Group 33"/>
                  <p:cNvGrpSpPr/>
                  <p:nvPr/>
                </p:nvGrpSpPr>
                <p:grpSpPr>
                  <a:xfrm>
                    <a:off x="2147040" y="3561480"/>
                    <a:ext cx="1535400" cy="255240"/>
                    <a:chOff x="2147040" y="3561480"/>
                    <a:chExt cx="1535400" cy="255240"/>
                  </a:xfrm>
                </p:grpSpPr>
                <p:sp>
                  <p:nvSpPr>
                    <p:cNvPr id="174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46" name="Group 40"/>
              <p:cNvGrpSpPr/>
              <p:nvPr/>
            </p:nvGrpSpPr>
            <p:grpSpPr>
              <a:xfrm>
                <a:off x="1635120" y="3817080"/>
                <a:ext cx="2047320" cy="511200"/>
                <a:chOff x="1635120" y="3817080"/>
                <a:chExt cx="2047320" cy="511200"/>
              </a:xfrm>
            </p:grpSpPr>
            <p:grpSp>
              <p:nvGrpSpPr>
                <p:cNvPr id="1747" name="Group 41"/>
                <p:cNvGrpSpPr/>
                <p:nvPr/>
              </p:nvGrpSpPr>
              <p:grpSpPr>
                <a:xfrm>
                  <a:off x="1635120" y="3817080"/>
                  <a:ext cx="2047320" cy="255240"/>
                  <a:chOff x="1635120" y="3817080"/>
                  <a:chExt cx="2047320" cy="255240"/>
                </a:xfrm>
              </p:grpSpPr>
              <p:sp>
                <p:nvSpPr>
                  <p:cNvPr id="174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50" name="Group 44"/>
                  <p:cNvGrpSpPr/>
                  <p:nvPr/>
                </p:nvGrpSpPr>
                <p:grpSpPr>
                  <a:xfrm>
                    <a:off x="2147040" y="3817080"/>
                    <a:ext cx="1535400" cy="255240"/>
                    <a:chOff x="2147040" y="3817080"/>
                    <a:chExt cx="1535400" cy="255240"/>
                  </a:xfrm>
                </p:grpSpPr>
                <p:sp>
                  <p:nvSpPr>
                    <p:cNvPr id="175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57" name="Group 51"/>
                <p:cNvGrpSpPr/>
                <p:nvPr/>
              </p:nvGrpSpPr>
              <p:grpSpPr>
                <a:xfrm>
                  <a:off x="1635120" y="4073040"/>
                  <a:ext cx="2047320" cy="255240"/>
                  <a:chOff x="1635120" y="4073040"/>
                  <a:chExt cx="2047320" cy="255240"/>
                </a:xfrm>
              </p:grpSpPr>
              <p:sp>
                <p:nvSpPr>
                  <p:cNvPr id="175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60" name="Group 54"/>
                  <p:cNvGrpSpPr/>
                  <p:nvPr/>
                </p:nvGrpSpPr>
                <p:grpSpPr>
                  <a:xfrm>
                    <a:off x="2147040" y="4073040"/>
                    <a:ext cx="1535400" cy="255240"/>
                    <a:chOff x="2147040" y="4073040"/>
                    <a:chExt cx="1535400" cy="255240"/>
                  </a:xfrm>
                </p:grpSpPr>
                <p:sp>
                  <p:nvSpPr>
                    <p:cNvPr id="176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767" name="Group 61"/>
            <p:cNvGrpSpPr/>
            <p:nvPr/>
          </p:nvGrpSpPr>
          <p:grpSpPr>
            <a:xfrm>
              <a:off x="1635120" y="4329000"/>
              <a:ext cx="2047320" cy="510840"/>
              <a:chOff x="1635120" y="4329000"/>
              <a:chExt cx="2047320" cy="510840"/>
            </a:xfrm>
          </p:grpSpPr>
          <p:grpSp>
            <p:nvGrpSpPr>
              <p:cNvPr id="1768" name="Group 62"/>
              <p:cNvGrpSpPr/>
              <p:nvPr/>
            </p:nvGrpSpPr>
            <p:grpSpPr>
              <a:xfrm>
                <a:off x="1635120" y="4329000"/>
                <a:ext cx="2047320" cy="255240"/>
                <a:chOff x="1635120" y="4329000"/>
                <a:chExt cx="2047320" cy="255240"/>
              </a:xfrm>
            </p:grpSpPr>
            <p:sp>
              <p:nvSpPr>
                <p:cNvPr id="176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71" name="Group 65"/>
                <p:cNvGrpSpPr/>
                <p:nvPr/>
              </p:nvGrpSpPr>
              <p:grpSpPr>
                <a:xfrm>
                  <a:off x="2147040" y="4329000"/>
                  <a:ext cx="1535400" cy="255240"/>
                  <a:chOff x="2147040" y="4329000"/>
                  <a:chExt cx="1535400" cy="255240"/>
                </a:xfrm>
              </p:grpSpPr>
              <p:sp>
                <p:nvSpPr>
                  <p:cNvPr id="177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78" name="Group 72"/>
              <p:cNvGrpSpPr/>
              <p:nvPr/>
            </p:nvGrpSpPr>
            <p:grpSpPr>
              <a:xfrm>
                <a:off x="1635120" y="4584600"/>
                <a:ext cx="2047320" cy="255240"/>
                <a:chOff x="1635120" y="4584600"/>
                <a:chExt cx="2047320" cy="255240"/>
              </a:xfrm>
            </p:grpSpPr>
            <p:sp>
              <p:nvSpPr>
                <p:cNvPr id="177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81" name="Group 75"/>
                <p:cNvGrpSpPr/>
                <p:nvPr/>
              </p:nvGrpSpPr>
              <p:grpSpPr>
                <a:xfrm>
                  <a:off x="2147040" y="4584600"/>
                  <a:ext cx="1535400" cy="255240"/>
                  <a:chOff x="2147040" y="4584600"/>
                  <a:chExt cx="1535400" cy="255240"/>
                </a:xfrm>
              </p:grpSpPr>
              <p:sp>
                <p:nvSpPr>
                  <p:cNvPr id="178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88" name="Group 82"/>
            <p:cNvGrpSpPr/>
            <p:nvPr/>
          </p:nvGrpSpPr>
          <p:grpSpPr>
            <a:xfrm>
              <a:off x="1635120" y="4840560"/>
              <a:ext cx="2047320" cy="255240"/>
              <a:chOff x="1635120" y="4840560"/>
              <a:chExt cx="2047320" cy="255240"/>
            </a:xfrm>
          </p:grpSpPr>
          <p:sp>
            <p:nvSpPr>
              <p:cNvPr id="178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91" name="Group 85"/>
              <p:cNvGrpSpPr/>
              <p:nvPr/>
            </p:nvGrpSpPr>
            <p:grpSpPr>
              <a:xfrm>
                <a:off x="2147040" y="4840560"/>
                <a:ext cx="1535400" cy="255240"/>
                <a:chOff x="2147040" y="4840560"/>
                <a:chExt cx="1535400" cy="255240"/>
              </a:xfrm>
            </p:grpSpPr>
            <p:sp>
              <p:nvSpPr>
                <p:cNvPr id="179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79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79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800" name="Group 94"/>
          <p:cNvGrpSpPr/>
          <p:nvPr/>
        </p:nvGrpSpPr>
        <p:grpSpPr>
          <a:xfrm>
            <a:off x="2156400" y="4063680"/>
            <a:ext cx="1083600" cy="494640"/>
            <a:chOff x="2156400" y="4063680"/>
            <a:chExt cx="1083600" cy="494640"/>
          </a:xfrm>
        </p:grpSpPr>
        <p:sp>
          <p:nvSpPr>
            <p:cNvPr id="180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80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80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80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80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80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80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81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7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7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7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803"/>
                                        </p:tgtEl>
                                        <p:attrNameLst>
                                          <p:attrName>style.visibility</p:attrName>
                                        </p:attrNameLst>
                                      </p:cBhvr>
                                      <p:to>
                                        <p:strVal val="visible"/>
                                      </p:to>
                                    </p:set>
                                    <p:animEffect transition="in" filter="fade">
                                      <p:cBhvr additive="repl">
                                        <p:cTn id="19" dur="500"/>
                                        <p:tgtEl>
                                          <p:spTgt spid="1803"/>
                                        </p:tgtEl>
                                      </p:cBhvr>
                                    </p:animEffect>
                                  </p:childTnLst>
                                </p:cTn>
                              </p:par>
                              <p:par>
                                <p:cTn id="20" presetID="10" presetClass="entr" fill="hold" nodeType="withEffect">
                                  <p:stCondLst>
                                    <p:cond delay="0"/>
                                  </p:stCondLst>
                                  <p:childTnLst>
                                    <p:set>
                                      <p:cBhvr>
                                        <p:cTn id="21" dur="1" fill="hold">
                                          <p:stCondLst>
                                            <p:cond delay="0"/>
                                          </p:stCondLst>
                                        </p:cTn>
                                        <p:tgtEl>
                                          <p:spTgt spid="1804"/>
                                        </p:tgtEl>
                                        <p:attrNameLst>
                                          <p:attrName>style.visibility</p:attrName>
                                        </p:attrNameLst>
                                      </p:cBhvr>
                                      <p:to>
                                        <p:strVal val="visible"/>
                                      </p:to>
                                    </p:set>
                                    <p:animEffect transition="in" filter="fade">
                                      <p:cBhvr additive="repl">
                                        <p:cTn id="22" dur="500"/>
                                        <p:tgtEl>
                                          <p:spTgt spid="1804"/>
                                        </p:tgtEl>
                                      </p:cBhvr>
                                    </p:animEffect>
                                  </p:childTnLst>
                                </p:cTn>
                              </p:par>
                              <p:par>
                                <p:cTn id="23" presetID="10" presetClass="entr" fill="hold" nodeType="withEffect">
                                  <p:stCondLst>
                                    <p:cond delay="0"/>
                                  </p:stCondLst>
                                  <p:childTnLst>
                                    <p:set>
                                      <p:cBhvr>
                                        <p:cTn id="24" dur="1" fill="hold">
                                          <p:stCondLst>
                                            <p:cond delay="0"/>
                                          </p:stCondLst>
                                        </p:cTn>
                                        <p:tgtEl>
                                          <p:spTgt spid="1808"/>
                                        </p:tgtEl>
                                        <p:attrNameLst>
                                          <p:attrName>style.visibility</p:attrName>
                                        </p:attrNameLst>
                                      </p:cBhvr>
                                      <p:to>
                                        <p:strVal val="visible"/>
                                      </p:to>
                                    </p:set>
                                    <p:animEffect transition="in" filter="fade">
                                      <p:cBhvr additive="repl">
                                        <p:cTn id="25" dur="500"/>
                                        <p:tgtEl>
                                          <p:spTgt spid="1808"/>
                                        </p:tgtEl>
                                      </p:cBhvr>
                                    </p:animEffect>
                                  </p:childTnLst>
                                </p:cTn>
                              </p:par>
                              <p:par>
                                <p:cTn id="26" presetID="10" presetClass="entr" fill="hold" nodeType="withEffect">
                                  <p:stCondLst>
                                    <p:cond delay="0"/>
                                  </p:stCondLst>
                                  <p:childTnLst>
                                    <p:set>
                                      <p:cBhvr>
                                        <p:cTn id="27" dur="1" fill="hold">
                                          <p:stCondLst>
                                            <p:cond delay="0"/>
                                          </p:stCondLst>
                                        </p:cTn>
                                        <p:tgtEl>
                                          <p:spTgt spid="1810"/>
                                        </p:tgtEl>
                                        <p:attrNameLst>
                                          <p:attrName>style.visibility</p:attrName>
                                        </p:attrNameLst>
                                      </p:cBhvr>
                                      <p:to>
                                        <p:strVal val="visible"/>
                                      </p:to>
                                    </p:set>
                                    <p:animEffect transition="in" filter="fade">
                                      <p:cBhvr additive="repl">
                                        <p:cTn id="28" dur="500"/>
                                        <p:tgtEl>
                                          <p:spTgt spid="1810"/>
                                        </p:tgtEl>
                                      </p:cBhvr>
                                    </p:animEffect>
                                  </p:childTnLst>
                                </p:cTn>
                              </p:par>
                              <p:par>
                                <p:cTn id="29" presetID="10" presetClass="entr" fill="hold" nodeType="withEffect">
                                  <p:stCondLst>
                                    <p:cond delay="0"/>
                                  </p:stCondLst>
                                  <p:childTnLst>
                                    <p:set>
                                      <p:cBhvr>
                                        <p:cTn id="30" dur="1" fill="hold">
                                          <p:stCondLst>
                                            <p:cond delay="0"/>
                                          </p:stCondLst>
                                        </p:cTn>
                                        <p:tgtEl>
                                          <p:spTgt spid="1809"/>
                                        </p:tgtEl>
                                        <p:attrNameLst>
                                          <p:attrName>style.visibility</p:attrName>
                                        </p:attrNameLst>
                                      </p:cBhvr>
                                      <p:to>
                                        <p:strVal val="visible"/>
                                      </p:to>
                                    </p:set>
                                    <p:animEffect transition="in" filter="fade">
                                      <p:cBhvr additive="repl">
                                        <p:cTn id="31" dur="500"/>
                                        <p:tgtEl>
                                          <p:spTgt spid="18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807"/>
                                        </p:tgtEl>
                                        <p:attrNameLst>
                                          <p:attrName>style.visibility</p:attrName>
                                        </p:attrNameLst>
                                      </p:cBhvr>
                                      <p:to>
                                        <p:strVal val="visible"/>
                                      </p:to>
                                    </p:set>
                                    <p:animEffect transition="in" filter="fade">
                                      <p:cBhvr additive="repl">
                                        <p:cTn id="36" dur="500"/>
                                        <p:tgtEl>
                                          <p:spTgt spid="1807"/>
                                        </p:tgtEl>
                                      </p:cBhvr>
                                    </p:animEffect>
                                  </p:childTnLst>
                                </p:cTn>
                              </p:par>
                              <p:par>
                                <p:cTn id="37" presetID="10" presetClass="entr" fill="hold" nodeType="withEffect">
                                  <p:stCondLst>
                                    <p:cond delay="0"/>
                                  </p:stCondLst>
                                  <p:childTnLst>
                                    <p:set>
                                      <p:cBhvr>
                                        <p:cTn id="38" dur="1" fill="hold">
                                          <p:stCondLst>
                                            <p:cond delay="0"/>
                                          </p:stCondLst>
                                        </p:cTn>
                                        <p:tgtEl>
                                          <p:spTgt spid="1806"/>
                                        </p:tgtEl>
                                        <p:attrNameLst>
                                          <p:attrName>style.visibility</p:attrName>
                                        </p:attrNameLst>
                                      </p:cBhvr>
                                      <p:to>
                                        <p:strVal val="visible"/>
                                      </p:to>
                                    </p:set>
                                    <p:animEffect transition="in" filter="fade">
                                      <p:cBhvr additive="repl">
                                        <p:cTn id="39" dur="500"/>
                                        <p:tgtEl>
                                          <p:spTgt spid="1806"/>
                                        </p:tgtEl>
                                      </p:cBhvr>
                                    </p:animEffect>
                                  </p:childTnLst>
                                </p:cTn>
                              </p:par>
                              <p:par>
                                <p:cTn id="40" presetID="10" presetClass="entr" fill="hold" nodeType="withEffect">
                                  <p:stCondLst>
                                    <p:cond delay="0"/>
                                  </p:stCondLst>
                                  <p:childTnLst>
                                    <p:set>
                                      <p:cBhvr>
                                        <p:cTn id="41" dur="1" fill="hold">
                                          <p:stCondLst>
                                            <p:cond delay="0"/>
                                          </p:stCondLst>
                                        </p:cTn>
                                        <p:tgtEl>
                                          <p:spTgt spid="1805"/>
                                        </p:tgtEl>
                                        <p:attrNameLst>
                                          <p:attrName>style.visibility</p:attrName>
                                        </p:attrNameLst>
                                      </p:cBhvr>
                                      <p:to>
                                        <p:strVal val="visible"/>
                                      </p:to>
                                    </p:set>
                                    <p:animEffect transition="in" filter="fade">
                                      <p:cBhvr additive="repl">
                                        <p:cTn id="42" dur="500"/>
                                        <p:tgtEl>
                                          <p:spTgt spid="1805"/>
                                        </p:tgtEl>
                                      </p:cBhvr>
                                    </p:animEffect>
                                  </p:childTnLst>
                                </p:cTn>
                              </p:par>
                              <p:par>
                                <p:cTn id="43" presetID="10" presetClass="entr" fill="hold" nodeType="withEffect">
                                  <p:stCondLst>
                                    <p:cond delay="0"/>
                                  </p:stCondLst>
                                  <p:childTnLst>
                                    <p:set>
                                      <p:cBhvr>
                                        <p:cTn id="44" dur="1" fill="hold">
                                          <p:stCondLst>
                                            <p:cond delay="0"/>
                                          </p:stCondLst>
                                        </p:cTn>
                                        <p:tgtEl>
                                          <p:spTgt spid="1800"/>
                                        </p:tgtEl>
                                        <p:attrNameLst>
                                          <p:attrName>style.visibility</p:attrName>
                                        </p:attrNameLst>
                                      </p:cBhvr>
                                      <p:to>
                                        <p:strVal val="visible"/>
                                      </p:to>
                                    </p:set>
                                    <p:animEffect transition="in" filter="fade">
                                      <p:cBhvr additive="repl">
                                        <p:cTn id="45" dur="500"/>
                                        <p:tgtEl>
                                          <p:spTgt spid="1800"/>
                                        </p:tgtEl>
                                      </p:cBhvr>
                                    </p:animEffect>
                                  </p:childTnLst>
                                </p:cTn>
                              </p:par>
                              <p:par>
                                <p:cTn id="46" presetID="10" presetClass="entr" fill="hold" nodeType="withEffect">
                                  <p:stCondLst>
                                    <p:cond delay="0"/>
                                  </p:stCondLst>
                                  <p:childTnLst>
                                    <p:set>
                                      <p:cBhvr>
                                        <p:cTn id="47" dur="1" fill="hold">
                                          <p:stCondLst>
                                            <p:cond delay="0"/>
                                          </p:stCondLst>
                                        </p:cTn>
                                        <p:tgtEl>
                                          <p:spTgt spid="1799"/>
                                        </p:tgtEl>
                                        <p:attrNameLst>
                                          <p:attrName>style.visibility</p:attrName>
                                        </p:attrNameLst>
                                      </p:cBhvr>
                                      <p:to>
                                        <p:strVal val="visible"/>
                                      </p:to>
                                    </p:set>
                                    <p:animEffect transition="in" filter="fade">
                                      <p:cBhvr additive="repl">
                                        <p:cTn id="48" dur="500"/>
                                        <p:tgtEl>
                                          <p:spTgt spid="1799"/>
                                        </p:tgtEl>
                                      </p:cBhvr>
                                    </p:animEffect>
                                  </p:childTnLst>
                                </p:cTn>
                              </p:par>
                              <p:par>
                                <p:cTn id="49" presetID="10" presetClass="entr" fill="hold" nodeType="withEffect">
                                  <p:stCondLst>
                                    <p:cond delay="0"/>
                                  </p:stCondLst>
                                  <p:childTnLst>
                                    <p:set>
                                      <p:cBhvr>
                                        <p:cTn id="50" dur="1" fill="hold">
                                          <p:stCondLst>
                                            <p:cond delay="0"/>
                                          </p:stCondLst>
                                        </p:cTn>
                                        <p:tgtEl>
                                          <p:spTgt spid="1798"/>
                                        </p:tgtEl>
                                        <p:attrNameLst>
                                          <p:attrName>style.visibility</p:attrName>
                                        </p:attrNameLst>
                                      </p:cBhvr>
                                      <p:to>
                                        <p:strVal val="visible"/>
                                      </p:to>
                                    </p:set>
                                    <p:animEffect transition="in" filter="fade">
                                      <p:cBhvr additive="repl">
                                        <p:cTn id="51" dur="500"/>
                                        <p:tgtEl>
                                          <p:spTgt spid="1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Work-Item Synchronization</a:t>
            </a:r>
            <a:endParaRPr lang="en-US" sz="4400" b="0" strike="noStrike" spc="-1">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457200">
              <a:lnSpc>
                <a:spcPct val="100000"/>
              </a:lnSpc>
              <a:spcBef>
                <a:spcPts val="680"/>
              </a:spcBef>
            </a:pPr>
            <a:r>
              <a:rPr lang="en-US" sz="3400" b="1" strike="noStrike" spc="-1">
                <a:solidFill>
                  <a:srgbClr val="C0504D"/>
                </a:solidFill>
                <a:latin typeface="Courier New Bold"/>
              </a:rPr>
              <a:t>void</a:t>
            </a:r>
            <a:r>
              <a:rPr lang="en-US" sz="3400" b="1" strike="noStrike" spc="-1">
                <a:solidFill>
                  <a:srgbClr val="000000"/>
                </a:solidFill>
                <a:latin typeface="Courier New Bold"/>
              </a:rPr>
              <a:t> </a:t>
            </a:r>
            <a:r>
              <a:rPr lang="en-US" sz="3400" b="1" strike="noStrike" spc="-1">
                <a:solidFill>
                  <a:srgbClr val="8064A2"/>
                </a:solidFill>
                <a:latin typeface="Courier New Bold"/>
              </a:rPr>
              <a:t>barrier</a:t>
            </a:r>
            <a:r>
              <a:rPr lang="en-US" sz="3400" b="1" strike="noStrike" spc="-1">
                <a:solidFill>
                  <a:srgbClr val="000000"/>
                </a:solidFill>
                <a:latin typeface="Courier New Bold"/>
              </a:rPr>
              <a:t>()</a:t>
            </a:r>
            <a:endParaRPr lang="en-US" sz="3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Takes optional flags</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0" strike="noStrike" spc="-1">
                <a:solidFill>
                  <a:srgbClr val="8064A2"/>
                </a:solidFill>
                <a:latin typeface="Trebuchet MS"/>
              </a:rPr>
              <a:t>CLK_LOCAL_MEM_FENCE</a:t>
            </a:r>
            <a:r>
              <a:rPr lang="en-US" sz="2800" b="0" strike="noStrike" spc="-1">
                <a:solidFill>
                  <a:srgbClr val="000000"/>
                </a:solidFill>
                <a:latin typeface="Trebuchet MS"/>
              </a:rPr>
              <a:t> and/or </a:t>
            </a:r>
            <a:r>
              <a:rPr lang="en-US" sz="2800" b="0" strike="noStrike" spc="-1">
                <a:solidFill>
                  <a:srgbClr val="8064A2"/>
                </a:solidFill>
                <a:latin typeface="Trebuchet MS"/>
              </a:rPr>
              <a:t>CLK_GLOBAL_MEM_FENCE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work-item that encounters a </a:t>
            </a:r>
            <a:r>
              <a:rPr lang="en-US" sz="2800" b="0" strike="noStrike" spc="-1">
                <a:solidFill>
                  <a:srgbClr val="8064A2"/>
                </a:solidFill>
                <a:latin typeface="Trebuchet MS"/>
              </a:rPr>
              <a:t>barrier</a:t>
            </a:r>
            <a:r>
              <a:rPr lang="en-US" sz="2800" b="0" strike="noStrike" spc="-1">
                <a:solidFill>
                  <a:srgbClr val="000000"/>
                </a:solidFill>
                <a:latin typeface="Trebuchet MS"/>
              </a:rPr>
              <a:t>() will wait until ALL work-items in its work-group reach the </a:t>
            </a:r>
            <a:r>
              <a:rPr lang="en-US" sz="2800" b="0" strike="noStrike" spc="-1">
                <a:solidFill>
                  <a:srgbClr val="8064A2"/>
                </a:solidFill>
                <a:latin typeface="Trebuchet MS"/>
              </a:rPr>
              <a:t>barrier</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680"/>
              </a:spcBef>
              <a:buClr>
                <a:srgbClr val="C0504D"/>
              </a:buClr>
              <a:buFont typeface="Arial"/>
              <a:buChar char="–"/>
            </a:pPr>
            <a:r>
              <a:rPr lang="en-US" sz="2800" b="0" strike="noStrike" spc="-1">
                <a:solidFill>
                  <a:srgbClr val="C0504D"/>
                </a:solidFill>
                <a:latin typeface="Trebuchet MS"/>
              </a:rPr>
              <a:t>Corollary</a:t>
            </a:r>
            <a:r>
              <a:rPr lang="en-US" sz="2800" b="0" strike="noStrike" spc="-1">
                <a:solidFill>
                  <a:srgbClr val="000000"/>
                </a:solidFill>
                <a:latin typeface="Trebuchet MS"/>
              </a:rPr>
              <a:t>: If a </a:t>
            </a:r>
            <a:r>
              <a:rPr lang="en-US" sz="2800" b="0" strike="noStrike" spc="-1">
                <a:solidFill>
                  <a:srgbClr val="8064A2"/>
                </a:solidFill>
                <a:latin typeface="Trebuchet MS"/>
              </a:rPr>
              <a:t>barrier</a:t>
            </a:r>
            <a:r>
              <a:rPr lang="en-US" sz="2800" b="0" strike="noStrike" spc="-1">
                <a:solidFill>
                  <a:srgbClr val="000000"/>
                </a:solidFill>
                <a:latin typeface="Trebuchet MS"/>
              </a:rPr>
              <a:t>() is inside a branch, then the branch </a:t>
            </a:r>
            <a:r>
              <a:rPr lang="en-US" sz="3400" b="0" strike="noStrike" spc="-1">
                <a:solidFill>
                  <a:srgbClr val="C0504D"/>
                </a:solidFill>
                <a:latin typeface="Trebuchet MS"/>
              </a:rPr>
              <a:t>must</a:t>
            </a:r>
            <a:r>
              <a:rPr lang="en-US" sz="3400" b="0" strike="noStrike" spc="-1">
                <a:solidFill>
                  <a:srgbClr val="000000"/>
                </a:solidFill>
                <a:latin typeface="Trebuchet MS"/>
              </a:rPr>
              <a:t> </a:t>
            </a:r>
            <a:r>
              <a:rPr lang="en-US" sz="2800" b="0" strike="noStrike" spc="-1">
                <a:solidFill>
                  <a:srgbClr val="000000"/>
                </a:solidFill>
                <a:latin typeface="Trebuchet MS"/>
              </a:rPr>
              <a:t>be taken by either:</a:t>
            </a:r>
            <a:endParaRPr lang="en-US" sz="28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ALL</a:t>
            </a:r>
            <a:r>
              <a:rPr lang="en-US" sz="2600" b="0" strike="noStrike" spc="-1">
                <a:solidFill>
                  <a:srgbClr val="000000"/>
                </a:solidFill>
                <a:latin typeface="Trebuchet MS"/>
              </a:rPr>
              <a:t> </a:t>
            </a:r>
            <a:r>
              <a:rPr lang="en-US" sz="2400" b="0" strike="noStrike" spc="-1">
                <a:solidFill>
                  <a:srgbClr val="000000"/>
                </a:solidFill>
                <a:latin typeface="Trebuchet MS"/>
              </a:rPr>
              <a:t>work-items in the work-group, OR</a:t>
            </a:r>
            <a:endParaRPr lang="en-US" sz="24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NO</a:t>
            </a:r>
            <a:r>
              <a:rPr lang="en-US" sz="2600" b="0" strike="noStrike" spc="-1">
                <a:solidFill>
                  <a:srgbClr val="000000"/>
                </a:solidFill>
                <a:latin typeface="Trebuchet MS"/>
              </a:rPr>
              <a:t> </a:t>
            </a:r>
            <a:r>
              <a:rPr lang="en-US" sz="2400" b="0" strike="noStrike" spc="-1">
                <a:solidFill>
                  <a:srgbClr val="000000"/>
                </a:solidFill>
                <a:latin typeface="Trebuchet MS"/>
              </a:rPr>
              <a:t>work-item in the work-group</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Across work-groups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 guarantees as to where and when a particular work-group will be executed relative to another work-group</a:t>
            </a:r>
            <a:endParaRPr lang="en-US" sz="2800" b="0" strike="noStrike" spc="-1">
              <a:latin typeface="Arial"/>
            </a:endParaRPr>
          </a:p>
          <a:p>
            <a:pPr marL="743040" lvl="1" indent="-285120">
              <a:lnSpc>
                <a:spcPct val="100000"/>
              </a:lnSpc>
              <a:spcBef>
                <a:spcPts val="561"/>
              </a:spcBef>
              <a:buClr>
                <a:srgbClr val="8064A2"/>
              </a:buClr>
              <a:buFont typeface="Arial"/>
              <a:buChar char="–"/>
            </a:pPr>
            <a:r>
              <a:rPr lang="en-US" sz="2800" b="0" strike="noStrike" spc="-1">
                <a:solidFill>
                  <a:srgbClr val="8064A2"/>
                </a:solidFill>
                <a:latin typeface="Trebuchet MS"/>
              </a:rPr>
              <a:t>Cannot exchange data, or have barrier-like synchronization between two different work-groups! (Critical issue!)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Trebuchet MS"/>
              </a:rPr>
              <a:t>Only solution: finish the kernel and start another</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813" name="CustomShape 3"/>
          <p:cNvSpPr/>
          <p:nvPr/>
        </p:nvSpPr>
        <p:spPr>
          <a:xfrm>
            <a:off x="3636000" y="836640"/>
            <a:ext cx="52560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Ensure correct order of memory operations to local or global memory (with flushes or queuing a memory fence)</a:t>
            </a:r>
            <a:endParaRPr lang="en-US" sz="1800" b="0" strike="noStrike" spc="-1">
              <a:latin typeface="Arial"/>
            </a:endParaRPr>
          </a:p>
        </p:txBody>
      </p:sp>
      <p:sp>
        <p:nvSpPr>
          <p:cNvPr id="1814" name="CustomShape 4"/>
          <p:cNvSpPr/>
          <p:nvPr/>
        </p:nvSpPr>
        <p:spPr>
          <a:xfrm flipH="1">
            <a:off x="3635280" y="1760040"/>
            <a:ext cx="262764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Where might we need synchronization?</a:t>
            </a:r>
            <a:endParaRPr lang="en-US" sz="4400" b="0" strike="noStrike" spc="-1">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a reduction … reduce a set of numbers to a single value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find sum of all elements in an array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Sequential code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C0504D"/>
                </a:solidFill>
                <a:latin typeface="Courier New Bold"/>
                <a:ea typeface="DejaVu Sans"/>
              </a:rPr>
              <a:t>int </a:t>
            </a:r>
            <a:r>
              <a:rPr lang="en-US" sz="2400" b="1" strike="noStrike" spc="-1">
                <a:solidFill>
                  <a:srgbClr val="17375E"/>
                </a:solidFill>
                <a:latin typeface="Courier New Bold"/>
                <a:ea typeface="DejaVu Sans"/>
              </a:rPr>
              <a:t>reduce</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Ndim,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*A)</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int</a:t>
            </a:r>
            <a:r>
              <a:rPr lang="en-US" sz="2400" b="1" strike="noStrike" spc="-1">
                <a:solidFill>
                  <a:srgbClr val="000000"/>
                </a:solidFill>
                <a:latin typeface="Courier New Bold"/>
                <a:ea typeface="DejaVu Sans"/>
              </a:rPr>
              <a:t> sum = 0;</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for </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a:t>
            </a:r>
            <a:r>
              <a:rPr lang="en-US" sz="2400" b="1" strike="noStrike" spc="-1">
                <a:solidFill>
                  <a:srgbClr val="000000"/>
                </a:solidFill>
                <a:latin typeface="Courier New Bold"/>
                <a:ea typeface="DejaVu Sans"/>
              </a:rPr>
              <a:t> i = 0; i &lt; Ndim; 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sum += A[i];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return</a:t>
            </a:r>
            <a:r>
              <a:rPr lang="en-US" sz="2400" b="1" strike="noStrike" spc="-1">
                <a:solidFill>
                  <a:srgbClr val="000000"/>
                </a:solidFill>
                <a:latin typeface="Courier New Bold"/>
                <a:ea typeface="DejaVu Sans"/>
              </a:rPr>
              <a:t> sum;</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Simple parallel reduction</a:t>
            </a:r>
            <a:endParaRPr lang="en-US" sz="4400" b="0" strike="noStrike" spc="-1">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reduction can be carried out in three steps:</a:t>
            </a:r>
            <a:endParaRPr lang="en-US" sz="32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Each work-item sums its private values into a local array indexed by the work-item’s local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the work-items have finished, one work-item sums the local array into an element of a global array (indexed by work-group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work-groups have finished the kernel execution, the global array is summed on the host.</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this is a simple reduction that is straightforward to implement.  More efficient reductions do the work-group sums in parallel on the device rather than on the host.  These more scalable reductions are considerably more complicated to implement.</a:t>
            </a:r>
            <a:endParaRPr lang="en-US" sz="3200" b="0" strike="noStrike" spc="-1">
              <a:latin typeface="Arial"/>
            </a:endParaRPr>
          </a:p>
          <a:p>
            <a:pPr>
              <a:lnSpc>
                <a:spcPct val="110000"/>
              </a:lnSpc>
              <a:spcBef>
                <a:spcPts val="641"/>
              </a:spcBef>
            </a:pP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 simple program that uses a reduction</a:t>
            </a:r>
            <a:endParaRPr lang="en-US" sz="3600" b="0" strike="noStrike" spc="-1">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Numerical Integration</a:t>
            </a:r>
            <a:endParaRPr lang="en-US" sz="2400" b="0" strike="noStrike" spc="-1">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Mathematically, we know that we can approximate the integral as a sum of rectangles.</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Each rectangle has width and height at the middle of interval.</a:t>
            </a:r>
            <a:endParaRPr lang="en-US" sz="2400" b="0" strike="noStrike" spc="-1">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Numerical integration source code</a:t>
            </a:r>
            <a:endParaRPr lang="en-US" sz="4400" b="0" strike="noStrike" spc="-1">
              <a:latin typeface="Arial"/>
            </a:endParaRPr>
          </a:p>
        </p:txBody>
      </p:sp>
      <p:sp>
        <p:nvSpPr>
          <p:cNvPr id="1847" name="CustomShape 2"/>
          <p:cNvSpPr/>
          <p:nvPr/>
        </p:nvSpPr>
        <p:spPr>
          <a:xfrm>
            <a:off x="179640" y="692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The serial Pi program</a:t>
            </a:r>
            <a:endParaRPr lang="en-US" sz="2400" b="0" strike="noStrike" spc="-1">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a:solidFill>
                  <a:srgbClr val="C0504D"/>
                </a:solidFill>
                <a:latin typeface="Courier New Bold"/>
              </a:rPr>
              <a:t>static long </a:t>
            </a:r>
            <a:r>
              <a:rPr lang="en-US" sz="2000" b="1" strike="noStrike" spc="-1">
                <a:solidFill>
                  <a:srgbClr val="000000"/>
                </a:solidFill>
                <a:latin typeface="Courier New Bold"/>
              </a:rPr>
              <a:t>num_steps = 100000;</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double</a:t>
            </a:r>
            <a:r>
              <a:rPr lang="en-US" sz="2000" b="1" strike="noStrike" spc="-1">
                <a:solidFill>
                  <a:srgbClr val="000000"/>
                </a:solidFill>
                <a:latin typeface="Courier New Bold"/>
              </a:rPr>
              <a:t> step;</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main</a:t>
            </a: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a:t>
            </a:r>
            <a:r>
              <a:rPr lang="en-US" sz="2000" b="1" strike="noStrike" spc="-1">
                <a:solidFill>
                  <a:srgbClr val="C0504D"/>
                </a:solidFill>
                <a:latin typeface="Courier New Bold"/>
              </a:rPr>
              <a:t>double</a:t>
            </a:r>
            <a:r>
              <a:rPr lang="en-US" sz="2000" b="1" strike="noStrike" spc="-1">
                <a:solidFill>
                  <a:srgbClr val="000000"/>
                </a:solidFill>
                <a:latin typeface="Courier New Bold"/>
              </a:rPr>
              <a:t> x, pi, sum = 0.0;</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step = 1.0/(</a:t>
            </a:r>
            <a:r>
              <a:rPr lang="en-US" sz="2000" b="1" strike="noStrike" spc="-1">
                <a:solidFill>
                  <a:srgbClr val="C0504D"/>
                </a:solidFill>
                <a:latin typeface="Courier New Bold"/>
              </a:rPr>
              <a:t>double</a:t>
            </a:r>
            <a:r>
              <a:rPr lang="en-US" sz="2000" b="1" strike="noStrike" spc="-1">
                <a:solidFill>
                  <a:srgbClr val="000000"/>
                </a:solidFill>
                <a:latin typeface="Courier New Bold"/>
              </a:rPr>
              <a:t>) num_steps;</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num_steps; i++)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x = (i+0.5)*step;</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sum = sum + 4.0/(1.0+x*x);</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pi = step * sum;</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9: The Pi program</a:t>
            </a:r>
            <a:endParaRPr lang="en-US" sz="3600" b="0" strike="noStrike" spc="-1">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understand synchronization between work-items in the OpenCL C kernel programming language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the provided serial program to estimate Pi through numerical integration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a kernel and host program to compute the numerical integral using OpenCL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Note: You will need to implement a reduction</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Output result plus an estimate of the error in the result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a:t>
            </a:r>
            <a:endParaRPr lang="en-US" sz="2800" b="0" strike="noStrike" spc="-1">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1F497D"/>
                </a:solidFill>
                <a:latin typeface="Trebuchet MS"/>
                <a:ea typeface="DejaVu Sans"/>
              </a:rPr>
              <a:t>Hint: you will want each work-item to do many iterations of the loop, i.e. don’t create one work-item per loop iteration. To do so would make the reduction so costly that performance would be terrible.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Heterogeneous computing with OpenCL</a:t>
            </a:r>
            <a:endParaRPr lang="en-US" sz="4000" b="0" strike="noStrike" spc="-1">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Kernels can be run on multiple devices at the same time</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We can exploit many GPUs and the host CPU for computation</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Simply define a context with multiple platforms, devices and queues</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We can even synchronize between queues using Events (see appendix)</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Can have more than one context</a:t>
            </a:r>
            <a:endParaRPr lang="en-US" sz="2800" b="0" strike="noStrike" spc="-1">
              <a:latin typeface="Arial"/>
            </a:endParaRPr>
          </a:p>
          <a:p>
            <a:pPr>
              <a:lnSpc>
                <a:spcPct val="100000"/>
              </a:lnSpc>
              <a:spcBef>
                <a:spcPts val="561"/>
              </a:spcBef>
            </a:pPr>
            <a:endParaRPr lang="en-US" sz="2800" b="0" strike="noStrike" spc="-1">
              <a:latin typeface="Arial"/>
            </a:endParaRPr>
          </a:p>
        </p:txBody>
      </p:sp>
      <p:grpSp>
        <p:nvGrpSpPr>
          <p:cNvPr id="1856" name="Group 3"/>
          <p:cNvGrpSpPr/>
          <p:nvPr/>
        </p:nvGrpSpPr>
        <p:grpSpPr>
          <a:xfrm>
            <a:off x="4783680" y="1763280"/>
            <a:ext cx="4035960" cy="4977360"/>
            <a:chOff x="4783680" y="1763280"/>
            <a:chExt cx="4035960" cy="4977360"/>
          </a:xfrm>
        </p:grpSpPr>
        <p:sp>
          <p:nvSpPr>
            <p:cNvPr id="1857"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858" name="Picture 5"/>
            <p:cNvPicPr/>
            <p:nvPr/>
          </p:nvPicPr>
          <p:blipFill>
            <a:blip r:embed="rId2"/>
            <a:stretch/>
          </p:blipFill>
          <p:spPr>
            <a:xfrm>
              <a:off x="4951440" y="3498480"/>
              <a:ext cx="1793160" cy="3242160"/>
            </a:xfrm>
            <a:prstGeom prst="rect">
              <a:avLst/>
            </a:prstGeom>
            <a:ln w="25560">
              <a:noFill/>
            </a:ln>
          </p:spPr>
        </p:pic>
        <p:pic>
          <p:nvPicPr>
            <p:cNvPr id="1859" name="Picture 6"/>
            <p:cNvPicPr/>
            <p:nvPr/>
          </p:nvPicPr>
          <p:blipFill>
            <a:blip r:embed="rId2"/>
            <a:stretch/>
          </p:blipFill>
          <p:spPr>
            <a:xfrm>
              <a:off x="7009560" y="3498480"/>
              <a:ext cx="1793160" cy="3242160"/>
            </a:xfrm>
            <a:prstGeom prst="rect">
              <a:avLst/>
            </a:prstGeom>
            <a:ln w="25560">
              <a:noFill/>
            </a:ln>
          </p:spPr>
        </p:pic>
        <p:sp>
          <p:nvSpPr>
            <p:cNvPr id="1860"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1"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2"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863"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864"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Discover all your platforms and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API for finding out Platform and Device IDs</a:t>
            </a:r>
            <a:endParaRPr lang="en-US" sz="2800" b="0" strike="noStrike" spc="-1">
              <a:latin typeface="Arial"/>
            </a:endParaRPr>
          </a:p>
          <a:p>
            <a:pPr>
              <a:lnSpc>
                <a:spcPct val="100000"/>
              </a:lnSpc>
            </a:pPr>
            <a:endParaRPr lang="en-US" sz="2800" b="0" strike="noStrike" spc="-1">
              <a:latin typeface="Arial"/>
            </a:endParaRPr>
          </a:p>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Set up the cl::Context with a vector of devices</a:t>
            </a:r>
            <a:endParaRPr lang="en-US" sz="3200" b="0" strike="noStrike" spc="-1">
              <a:latin typeface="Arial"/>
            </a:endParaRPr>
          </a:p>
          <a:p>
            <a:pPr>
              <a:lnSpc>
                <a:spcPct val="110000"/>
              </a:lnSpc>
              <a:spcBef>
                <a:spcPts val="641"/>
              </a:spcBef>
            </a:pPr>
            <a:r>
              <a:rPr lang="en-US" sz="1400" b="0" strike="noStrike" spc="-1">
                <a:solidFill>
                  <a:srgbClr val="000000"/>
                </a:solidFill>
                <a:latin typeface="Letter Gothic Std"/>
              </a:rPr>
              <a:t>         </a:t>
            </a:r>
            <a:br/>
            <a:r>
              <a:rPr lang="en-US" sz="3200" b="0" strike="noStrike" spc="-1">
                <a:solidFill>
                  <a:srgbClr val="000000"/>
                </a:solidFill>
                <a:latin typeface="Letter Gothic Std"/>
              </a:rPr>
              <a:t>        </a:t>
            </a:r>
            <a:r>
              <a:rPr lang="en-US" sz="3200" b="1" strike="noStrike" spc="-1">
                <a:solidFill>
                  <a:srgbClr val="000000"/>
                </a:solidFill>
                <a:latin typeface="Courier New Bold"/>
              </a:rPr>
              <a:t> cl::Context(</a:t>
            </a:r>
            <a:r>
              <a:rPr lang="en-US" sz="3200" b="1" strike="noStrike" spc="-1">
                <a:solidFill>
                  <a:srgbClr val="C0504D"/>
                </a:solidFill>
                <a:latin typeface="Courier New Bold"/>
              </a:rPr>
              <a:t>const</a:t>
            </a:r>
            <a:r>
              <a:rPr lang="en-US" sz="3200" b="1" strike="noStrike" spc="-1">
                <a:solidFill>
                  <a:srgbClr val="000000"/>
                </a:solidFill>
                <a:latin typeface="Courier New Bold"/>
              </a:rPr>
              <a:t> VECTOR_CLASS&lt;Device&gt; &amp;devices,</a:t>
            </a:r>
            <a:endParaRPr lang="en-US" sz="32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cl_context_properties</a:t>
            </a:r>
            <a:r>
              <a:rPr lang="en-US" sz="2800" b="1" strike="noStrike" spc="-1">
                <a:solidFill>
                  <a:srgbClr val="000000"/>
                </a:solidFill>
                <a:latin typeface="Courier New Bold"/>
              </a:rPr>
              <a:t> *properties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a:t>
            </a:r>
            <a:r>
              <a:rPr lang="en-US" sz="2800" b="1" strike="noStrike" spc="-1">
                <a:solidFill>
                  <a:srgbClr val="000000"/>
                </a:solidFill>
                <a:latin typeface="Courier New Bold"/>
              </a:rPr>
              <a:t> (CL_CALLBACK *pfn_notify)(</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char </a:t>
            </a:r>
            <a:r>
              <a:rPr lang="en-US" sz="2800" b="1" strike="noStrike" spc="-1">
                <a:solidFill>
                  <a:srgbClr val="000000"/>
                </a:solidFill>
                <a:latin typeface="Courier New Bold"/>
              </a:rPr>
              <a:t>*errorinfo,</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void </a:t>
            </a:r>
            <a:r>
              <a:rPr lang="en-US" sz="2800" b="1" strike="noStrike" spc="-1">
                <a:solidFill>
                  <a:srgbClr val="000000"/>
                </a:solidFill>
                <a:latin typeface="Courier New Bold"/>
              </a:rPr>
              <a:t>*private_info_size,</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size_t</a:t>
            </a:r>
            <a:r>
              <a:rPr lang="en-US" sz="2800" b="1" strike="noStrike" spc="-1">
                <a:solidFill>
                  <a:srgbClr val="000000"/>
                </a:solidFill>
                <a:latin typeface="Courier New Bold"/>
              </a:rPr>
              <a:t> cb, </a:t>
            </a:r>
            <a:r>
              <a:rPr lang="en-US" sz="2800" b="1" strike="noStrike" spc="-1">
                <a:solidFill>
                  <a:srgbClr val="C0504D"/>
                </a:solidFill>
                <a:latin typeface="Courier New Bold"/>
              </a:rPr>
              <a:t>void</a:t>
            </a:r>
            <a:r>
              <a:rPr lang="en-US" sz="2800" b="1" strike="noStrike" spc="-1">
                <a:solidFill>
                  <a:srgbClr val="000000"/>
                </a:solidFill>
                <a:latin typeface="Courier New Bold"/>
              </a:rPr>
              <a:t> *user_data)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 </a:t>
            </a:r>
            <a:r>
              <a:rPr lang="en-US" sz="2800" b="1" strike="noStrike" spc="-1">
                <a:solidFill>
                  <a:srgbClr val="000000"/>
                </a:solidFill>
                <a:latin typeface="Courier New Bold"/>
              </a:rPr>
              <a:t>*user_data = NULL, </a:t>
            </a:r>
            <a:r>
              <a:rPr lang="en-US" sz="2800" b="1" strike="noStrike" spc="-1">
                <a:solidFill>
                  <a:srgbClr val="8064A2"/>
                </a:solidFill>
                <a:latin typeface="Courier New Bold"/>
              </a:rPr>
              <a:t>cl_int</a:t>
            </a:r>
            <a:r>
              <a:rPr lang="en-US" sz="2800" b="1" strike="noStrike" spc="-1">
                <a:solidFill>
                  <a:srgbClr val="000000"/>
                </a:solidFill>
                <a:latin typeface="Courier New Bold"/>
              </a:rPr>
              <a:t> *err = NULL);</a:t>
            </a:r>
            <a:endParaRPr lang="en-US" sz="2800" b="0" strike="noStrike" spc="-1">
              <a:latin typeface="Arial"/>
            </a:endParaRPr>
          </a:p>
          <a:p>
            <a:pPr marL="457200">
              <a:lnSpc>
                <a:spcPct val="110000"/>
              </a:lnSpc>
              <a:spcBef>
                <a:spcPts val="641"/>
              </a:spcBef>
            </a:pPr>
            <a:endParaRPr lang="en-US" sz="2800" b="0" strike="noStrike" spc="-1">
              <a:latin typeface="Arial"/>
            </a:endParaRPr>
          </a:p>
          <a:p>
            <a:pPr marL="514440" indent="-513720">
              <a:lnSpc>
                <a:spcPct val="110000"/>
              </a:lnSpc>
              <a:spcBef>
                <a:spcPts val="641"/>
              </a:spcBef>
              <a:buClr>
                <a:srgbClr val="000000"/>
              </a:buClr>
              <a:buFont typeface="Trebuchet MS"/>
              <a:buAutoNum type="arabicPeriod" startAt="3"/>
            </a:pPr>
            <a:r>
              <a:rPr lang="en-US" sz="3200" b="0" strike="noStrike" spc="-1">
                <a:solidFill>
                  <a:srgbClr val="000000"/>
                </a:solidFill>
                <a:latin typeface="Trebuchet MS"/>
              </a:rPr>
              <a:t>Create a Command Queue for each of these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 examples in the NVIDIA (oclSimpleMultiGPU) and AMD (SimpleMultiDevice) OpenCL SDKs</a:t>
            </a:r>
            <a:endParaRPr lang="en-US" sz="2800" b="0" strike="noStrike" spc="-1">
              <a:latin typeface="Arial"/>
            </a:endParaRPr>
          </a:p>
          <a:p>
            <a:pPr>
              <a:lnSpc>
                <a:spcPct val="110000"/>
              </a:lnSpc>
              <a:spcBef>
                <a:spcPts val="641"/>
              </a:spcBef>
            </a:pPr>
            <a:endParaRPr lang="en-US" sz="2800" b="0" strike="noStrike" spc="-1">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The steps are the same in C and Python, just the API calls differ as usual</a:t>
            </a:r>
            <a:endParaRPr lang="en-US" sz="1800" b="0" strike="noStrike" spc="-1">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10: Heterogeneous Computing</a:t>
            </a:r>
            <a:endParaRPr lang="en-US" sz="3600" b="0" strike="noStrike" spc="-1">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experiment with running kernels on multiple devices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 one of your OpenCL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Investigate the Context constructors to include more than one device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program to run a kernel on multiple devices, each with different input data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Split your problem across multiple devices if you have 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the examples from the SDKs to help you</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Output the results from both devices and see which runs faster</a:t>
            </a:r>
            <a:endParaRPr lang="en-US" sz="2800" b="0" strike="noStrike" spc="-1">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Enabling Portable Performance via OpenCL</a:t>
            </a:r>
            <a:endParaRPr lang="en-US" sz="4000" b="0" strike="noStrike" spc="-1">
              <a:latin typeface="Arial"/>
            </a:endParaRP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Portable performance is always a challenge, more so when OpenCL devices can be so varied (CPUs, GPUs, …)</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But OpenCL provides a powerful framework for writing performance portable code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following slides are general advice on writing code that should work well on most OpenCL devices</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Optimization issues</a:t>
            </a:r>
            <a:endParaRPr lang="en-US" sz="4400" b="0" strike="noStrike" spc="-1">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Efficient access to memory</a:t>
            </a:r>
            <a:endParaRPr lang="en-US" sz="32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coalescing</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Ideally get work-item i to access data[i] and work-item j to access data[j] at the same time etc.</a:t>
            </a:r>
            <a:endParaRPr lang="en-US" sz="24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alignment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Padding arrays to keep everything aligned to multiples of 16, 32 or 64 bytes</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Number of work-items and work-group sizes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want at least 4 work-items per PE in a Compute Unit on GPUs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More is better, but diminishing returns, and there is an upper limit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Each work item consumes PE finite resources (registers etc)</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Work-item divergence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What happens when work-items branch?</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Actually a SIMD data parallel model</a:t>
            </a:r>
            <a:endParaRPr lang="en-US" sz="28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Both</a:t>
            </a:r>
            <a:r>
              <a:rPr lang="en-US" sz="2800" b="0" strike="noStrike" spc="-1">
                <a:solidFill>
                  <a:srgbClr val="F79646"/>
                </a:solidFill>
                <a:latin typeface="Trebuchet MS"/>
              </a:rPr>
              <a:t> </a:t>
            </a:r>
            <a:r>
              <a:rPr lang="en-US" sz="2800" b="0" strike="noStrike" spc="-1">
                <a:solidFill>
                  <a:srgbClr val="000000"/>
                </a:solidFill>
                <a:latin typeface="Trebuchet MS"/>
              </a:rPr>
              <a:t>paths (if-else) may need to be executed (</a:t>
            </a:r>
            <a:r>
              <a:rPr lang="en-US" sz="2800" b="0" i="1" strike="noStrike" spc="-1">
                <a:solidFill>
                  <a:srgbClr val="000000"/>
                </a:solidFill>
                <a:latin typeface="Trebuchet MS"/>
              </a:rPr>
              <a:t>branch divergence</a:t>
            </a:r>
            <a:r>
              <a:rPr lang="en-US" sz="2800" b="0" strike="noStrike" spc="-1">
                <a:solidFill>
                  <a:srgbClr val="000000"/>
                </a:solidFill>
                <a:latin typeface="Trebuchet MS"/>
              </a:rPr>
              <a:t>), avoid where possible (non-divergent branches are termed </a:t>
            </a:r>
            <a:r>
              <a:rPr lang="en-US" sz="2800" b="0" i="1" strike="noStrike" spc="-1">
                <a:solidFill>
                  <a:srgbClr val="000000"/>
                </a:solidFill>
                <a:latin typeface="Trebuchet MS"/>
              </a:rPr>
              <a:t>uniform</a:t>
            </a:r>
            <a:r>
              <a:rPr lang="en-US" sz="2800" b="0" strike="noStrike" spc="-1">
                <a:solidFill>
                  <a:srgbClr val="000000"/>
                </a:solidFill>
                <a:latin typeface="Trebuchet MS"/>
              </a:rPr>
              <a:t>)</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Memory layout is critical to performance</a:t>
            </a:r>
            <a:endParaRPr lang="en-US" sz="4400" b="0" strike="noStrike" spc="-1">
              <a:latin typeface="Arial"/>
            </a:endParaRPr>
          </a:p>
        </p:txBody>
      </p:sp>
      <p:sp>
        <p:nvSpPr>
          <p:cNvPr id="18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vs. Array of Structures” problem:</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struct </a:t>
            </a:r>
            <a:r>
              <a:rPr lang="en-US" sz="3200" b="1" strike="noStrike" spc="-1">
                <a:solidFill>
                  <a:srgbClr val="000000"/>
                </a:solidFill>
                <a:latin typeface="Courier New Bold"/>
              </a:rPr>
              <a:t>{ </a:t>
            </a:r>
            <a:r>
              <a:rPr lang="en-US" sz="3200" b="1" strike="noStrike" spc="-1">
                <a:solidFill>
                  <a:srgbClr val="C0504D"/>
                </a:solidFill>
                <a:latin typeface="Courier New Bold"/>
              </a:rPr>
              <a:t>float</a:t>
            </a:r>
            <a:r>
              <a:rPr lang="en-US" sz="3200" b="1" strike="noStrike" spc="-1">
                <a:solidFill>
                  <a:srgbClr val="000000"/>
                </a:solidFill>
                <a:latin typeface="Courier New Bold"/>
              </a:rPr>
              <a:t> x, y, z, a; } Point;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(SoA) suits memory coalescence on GPUs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Array of Structures (AoS) may suit cache hierarchies on CPUs</a:t>
            </a:r>
            <a:endParaRPr lang="en-US" sz="3200" b="0" strike="noStrike" spc="-1">
              <a:latin typeface="Arial"/>
            </a:endParaRPr>
          </a:p>
          <a:p>
            <a:pPr>
              <a:lnSpc>
                <a:spcPct val="100000"/>
              </a:lnSpc>
              <a:spcBef>
                <a:spcPts val="641"/>
              </a:spcBef>
            </a:pPr>
            <a:endParaRPr lang="en-US" sz="3200" b="0" strike="noStrike" spc="-1">
              <a:latin typeface="Arial"/>
            </a:endParaRPr>
          </a:p>
        </p:txBody>
      </p:sp>
      <p:graphicFrame>
        <p:nvGraphicFramePr>
          <p:cNvPr id="1878" name="Table 3"/>
          <p:cNvGraphicFramePr/>
          <p:nvPr/>
        </p:nvGraphicFramePr>
        <p:xfrm>
          <a:off x="928800" y="354312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588360" y="321300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Adjacent work-items like to access adjacent memory</a:t>
            </a:r>
            <a:endParaRPr lang="en-US" sz="1800" b="0" strike="noStrike" spc="-1">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Individual work-items like to access adjacent memory</a:t>
            </a:r>
            <a:endParaRPr lang="en-US" sz="1800" b="0" strike="noStrike" spc="-1">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optimisation tips</a:t>
            </a:r>
            <a:endParaRPr lang="en-US" sz="4400" b="0" strike="noStrike" spc="-1">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a profiler to see if you’re getting good performance</a:t>
            </a:r>
            <a:endParaRPr lang="en-US" sz="32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Occupancy </a:t>
            </a:r>
            <a:r>
              <a:rPr lang="en-US" sz="2800" b="0" strike="noStrike" spc="-1">
                <a:solidFill>
                  <a:srgbClr val="000000"/>
                </a:solidFill>
                <a:latin typeface="Trebuchet MS"/>
              </a:rPr>
              <a:t>is a measure of how </a:t>
            </a:r>
            <a:r>
              <a:rPr lang="en-US" sz="2800" b="0" strike="noStrike" spc="-1">
                <a:solidFill>
                  <a:srgbClr val="E46C0A"/>
                </a:solidFill>
                <a:latin typeface="Trebuchet MS"/>
              </a:rPr>
              <a:t>active </a:t>
            </a:r>
            <a:r>
              <a:rPr lang="en-US" sz="2800" b="0" strike="noStrike" spc="-1">
                <a:solidFill>
                  <a:srgbClr val="000000"/>
                </a:solidFill>
                <a:latin typeface="Trebuchet MS"/>
              </a:rPr>
              <a:t>you’re keeping each PE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Occupancy measurements of &gt;0.5 are good (&gt;50% active)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Other measurements to consider with the profiler:</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bandwidth – should aim for a good fraction of peak</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148 GBytes/s to Global Memory on an M2050 GPU</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Work-Item (Thread) divergence – want this to be low</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Registers per Work-Item (Thread) – ideally low and a nice divisor of the number of hardware registers per Compute Unit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32,768 on M2050 GPUs</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These are statically allocated and shared between all Work-Items and Work-Groups assigned to each Compute Unit</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Four Work-Groups of 1,024 Work-Items each would result in just 8 registers per Work-Item! Typically aim for 16-32 registers per Work-Item</a:t>
            </a:r>
            <a:endParaRPr lang="en-US" sz="2400" b="0" strike="noStrike" spc="-1">
              <a:latin typeface="Arial"/>
            </a:endParaRPr>
          </a:p>
          <a:p>
            <a:pPr>
              <a:lnSpc>
                <a:spcPct val="110000"/>
              </a:lnSpc>
              <a:spcBef>
                <a:spcPts val="641"/>
              </a:spcBef>
            </a:pPr>
            <a:endParaRPr lang="en-US" sz="2400" b="0" strike="noStrike" spc="-1">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en-US" sz="3200" b="0" strike="noStrike" spc="-1">
                <a:solidFill>
                  <a:srgbClr val="E46C0A"/>
                </a:solidFill>
                <a:latin typeface="Trebuchet MS"/>
              </a:rPr>
              <a:t>Don’t optimize too hard for any one platform</a:t>
            </a:r>
            <a:r>
              <a:rPr lang="en-US" sz="3200" b="0" strike="noStrike" spc="-1">
                <a:solidFill>
                  <a:srgbClr val="000000"/>
                </a:solidFill>
                <a:latin typeface="Trebuchet MS"/>
              </a:rPr>
              <a:t>, e.g.</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Don’t write specifically for certain warp/wavefront sizes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Be careful not to rely on specific sizes of local/global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OpenCL’s vector data types have varying degrees of support – faster on some devices, slower on others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devices have caches in their memory hierarchies, some don’t, and it can make a big difference to your performance without you realizing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Choosing the allocation of Work-Items to Work-Groups and dimensions on your kernel launches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Performance differences between unified vs. disjoint host/global memories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Double precision performance varies considerably from device to device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OpenCL SDKs give useful feedback about how well they can compile your code (but you have to turn on this feedback)</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a good idea to try your code on several different platforms to see what happens (profiling is good!)</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At least two different GPUs (ideally different vendors) and at least one CPU</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Discover what devices you have available at run-time, e.g.</a:t>
            </a:r>
            <a:endParaRPr lang="en-US" sz="2800" b="0" strike="noStrike" spc="-1">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a:ea typeface="DejaVu Sans"/>
              </a:rPr>
              <a:t> // Get available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a:t>
            </a:r>
            <a:r>
              <a:rPr lang="en-US" sz="1400" b="1" strike="noStrike" spc="-1">
                <a:solidFill>
                  <a:srgbClr val="9BBB59"/>
                </a:solidFill>
                <a:latin typeface="Courier New"/>
                <a:ea typeface="DejaVu Sans"/>
              </a:rPr>
              <a:t> </a:t>
            </a:r>
            <a:r>
              <a:rPr lang="en-US" sz="1400" b="1" strike="noStrike" spc="-1">
                <a:solidFill>
                  <a:srgbClr val="000000"/>
                </a:solidFill>
                <a:latin typeface="Courier New"/>
                <a:ea typeface="DejaVu Sans"/>
              </a:rPr>
              <a:t>nPlatforms;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cl_platform_id </a:t>
            </a:r>
            <a:r>
              <a:rPr lang="en-US" sz="1400" b="1" strike="noStrike" spc="-1">
                <a:solidFill>
                  <a:srgbClr val="000000"/>
                </a:solidFill>
                <a:latin typeface="Courier New"/>
                <a:ea typeface="DejaVu Sans"/>
              </a:rPr>
              <a:t>platforms[MAX_PLATFORMS];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ret = </a:t>
            </a:r>
            <a:r>
              <a:rPr lang="en-US" sz="1400" b="1" strike="noStrike" spc="-1">
                <a:solidFill>
                  <a:srgbClr val="17375E"/>
                </a:solidFill>
                <a:latin typeface="Courier New"/>
                <a:ea typeface="DejaVu Sans"/>
              </a:rPr>
              <a:t>clGetPlatformIDs</a:t>
            </a:r>
            <a:r>
              <a:rPr lang="en-US" sz="1400" b="1" strike="noStrike" spc="-1">
                <a:solidFill>
                  <a:srgbClr val="000000"/>
                </a:solidFill>
                <a:latin typeface="Courier New"/>
                <a:ea typeface="DejaVu Sans"/>
              </a:rPr>
              <a:t>(MAX_PLATFORMS, platforms, &amp;nPlatforms);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p = 0; p &lt; nPlatforms; p++) {</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Get available devices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 </a:t>
            </a:r>
            <a:r>
              <a:rPr lang="en-US" sz="1400" b="1" strike="noStrike" spc="-1">
                <a:solidFill>
                  <a:srgbClr val="000000"/>
                </a:solidFill>
                <a:latin typeface="Courier New"/>
                <a:ea typeface="DejaVu Sans"/>
              </a:rPr>
              <a:t>nDevices = 0;</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cl_device_id </a:t>
            </a:r>
            <a:r>
              <a:rPr lang="en-US" sz="1400" b="1" strike="noStrike" spc="-1">
                <a:solidFill>
                  <a:srgbClr val="000000"/>
                </a:solidFill>
                <a:latin typeface="Courier New"/>
                <a:ea typeface="DejaVu Sans"/>
              </a:rPr>
              <a:t>devices[MAX_DEVICES];</a:t>
            </a:r>
            <a:endParaRPr lang="en-US" sz="1400" b="0" strike="noStrike" spc="-1">
              <a:latin typeface="Arial"/>
            </a:endParaRPr>
          </a:p>
          <a:p>
            <a:pPr>
              <a:lnSpc>
                <a:spcPct val="100000"/>
              </a:lnSpc>
            </a:pPr>
            <a:r>
              <a:rPr lang="en-US" sz="1400" b="1" strike="noStrike" spc="-1">
                <a:solidFill>
                  <a:srgbClr val="17375E"/>
                </a:solidFill>
                <a:latin typeface="Courier New"/>
                <a:ea typeface="DejaVu Sans"/>
              </a:rPr>
              <a:t>   clGetDeviceIDs</a:t>
            </a:r>
            <a:r>
              <a:rPr lang="en-US" sz="1400" b="1" strike="noStrike" spc="-1">
                <a:solidFill>
                  <a:srgbClr val="000000"/>
                </a:solidFill>
                <a:latin typeface="Courier New"/>
                <a:ea typeface="DejaVu Sans"/>
              </a:rPr>
              <a:t>(platforms[p], deviceType, MAX_DEVICES, devices, &amp;nDevices);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devices in this platform</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d = 0; d &lt; nDevices; 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17375E"/>
                </a:solidFill>
                <a:latin typeface="Courier New"/>
                <a:ea typeface="DejaVu Sans"/>
              </a:rPr>
              <a:t>getDeviceInformation</a:t>
            </a:r>
            <a:r>
              <a:rPr lang="en-US" sz="1400" b="1" strike="noStrike" spc="-1">
                <a:solidFill>
                  <a:srgbClr val="000000"/>
                </a:solidFill>
                <a:latin typeface="Courier New"/>
                <a:ea typeface="DejaVu Sans"/>
              </a:rPr>
              <a:t>(devices[d]);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Trebuchet MS"/>
                <a:ea typeface="DejaVu Sans"/>
              </a:rPr>
              <a:t>C</a:t>
            </a:r>
            <a:endParaRPr lang="en-US" sz="3200" b="0" strike="noStrike" spc="-1">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Micro-benchmark</a:t>
            </a:r>
            <a:r>
              <a:rPr lang="en-US" sz="3200" b="0" strike="noStrike" spc="-1">
                <a:solidFill>
                  <a:srgbClr val="9BBB59"/>
                </a:solidFill>
                <a:latin typeface="Trebuchet MS"/>
              </a:rPr>
              <a:t> </a:t>
            </a:r>
            <a:r>
              <a:rPr lang="en-US" sz="3200" b="0" strike="noStrike" spc="-1">
                <a:solidFill>
                  <a:srgbClr val="000000"/>
                </a:solidFill>
                <a:latin typeface="Trebuchet MS"/>
              </a:rPr>
              <a:t>all your OpenCL devices at run-time to gauge how to divide your total workload across all the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use some real work so you’re not wasting resource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Keep the microbenchmark very short otherwise slower devices penalize faster ones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Once you’ve got a work fraction per device calculated, it might be worth retesting from time to time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behavior of the workload may change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host or devices may become busy (or quiet)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most important to keep the fastest devices busy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Less important if slower devices finish slightly earlier than faster ones (and thus become idle)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Avoid overloading the CPU with both OpenCL host code and OpenCL device code at the same time</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Timing microbenchmarks (C)</a:t>
            </a:r>
            <a:endParaRPr lang="en-US" sz="4400" b="0" strike="noStrike" spc="-1">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a:solidFill>
                  <a:srgbClr val="4F81BD"/>
                </a:solidFill>
                <a:latin typeface="Courier New Bold"/>
              </a:rPr>
              <a:t>for</a:t>
            </a:r>
            <a:r>
              <a:rPr lang="en-US" sz="1800" b="1" strike="noStrike" spc="-1">
                <a:solidFill>
                  <a:srgbClr val="000000"/>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i = 0; i &lt; numDevices; i++)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Wait for the kernel to finish</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clFinish</a:t>
            </a:r>
            <a:r>
              <a:rPr lang="en-US" sz="1800" b="1" strike="noStrike" spc="-1">
                <a:solidFill>
                  <a:srgbClr val="000000"/>
                </a:solidFill>
                <a:latin typeface="Courier New Bold"/>
              </a:rPr>
              <a:t>(oclDevices[i].queue);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Update timers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cl_ulong </a:t>
            </a:r>
            <a:r>
              <a:rPr lang="en-US" sz="1800" b="1" strike="noStrike" spc="-1">
                <a:solidFill>
                  <a:srgbClr val="000000"/>
                </a:solidFill>
                <a:latin typeface="Courier New Bold"/>
              </a:rPr>
              <a:t>start, end;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CL_PROFILING_COMMAND_START</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&amp;start,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CL_PROFILING_COMMAND_END</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&amp;end,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C0504D"/>
                </a:solidFill>
                <a:latin typeface="Courier New Bold"/>
              </a:rPr>
              <a:t>long</a:t>
            </a:r>
            <a:r>
              <a:rPr lang="en-US" sz="1800" b="1" strike="noStrike" spc="-1">
                <a:solidFill>
                  <a:srgbClr val="000000"/>
                </a:solidFill>
                <a:latin typeface="Courier New Bold"/>
              </a:rPr>
              <a:t> timeTaken = (end - start);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speeds[i] = timeTaken / oclDevices[i].load;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Optimal Work-Group sizes will differ between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CPUs tend to prefer 1 Work-Item per Work-Group, while GPUs prefer lots of Work-Items per Work-Group (usually a multiple of the number of PEs per Compute Unit, i.e. 32, 64 etc.)</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From OpenCL v1.1 you </a:t>
            </a:r>
            <a:r>
              <a:rPr lang="en-US" sz="3200" b="0" strike="noStrike" spc="-1">
                <a:solidFill>
                  <a:srgbClr val="C0504D"/>
                </a:solidFill>
                <a:latin typeface="Trebuchet MS"/>
              </a:rPr>
              <a:t>can discover the preferred Work-Group size </a:t>
            </a:r>
            <a:r>
              <a:rPr lang="en-US" sz="3200" b="0" strike="noStrike" spc="-1">
                <a:solidFill>
                  <a:srgbClr val="000000"/>
                </a:solidFill>
                <a:latin typeface="Trebuchet MS"/>
              </a:rPr>
              <a:t>multiple for a kernel once it’s been built for a specific device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Important to pad the total number of Work-Items to an exact multiple of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Again, will be different per device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OpenCL run-time will have a go at choosing good EnqueueNDRangeKernel dimensions for you</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With very variable results</a:t>
            </a:r>
            <a:endParaRPr lang="en-US" sz="2800" b="0" strike="noStrike" spc="-1">
              <a:latin typeface="Arial"/>
            </a:endParaRPr>
          </a:p>
          <a:p>
            <a:pPr>
              <a:lnSpc>
                <a:spcPct val="100000"/>
              </a:lnSpc>
            </a:pPr>
            <a:endParaRPr lang="en-US" sz="2800" b="0" strike="noStrike" spc="-1">
              <a:latin typeface="Arial"/>
            </a:endParaRPr>
          </a:p>
          <a:p>
            <a:pPr marL="343080" indent="-342360">
              <a:lnSpc>
                <a:spcPct val="110000"/>
              </a:lnSpc>
              <a:spcBef>
                <a:spcPts val="760"/>
              </a:spcBef>
              <a:buClr>
                <a:srgbClr val="C0504D"/>
              </a:buClr>
              <a:buFont typeface="Arial"/>
              <a:buChar char="•"/>
            </a:pPr>
            <a:r>
              <a:rPr lang="en-US" sz="3800" b="1" strike="noStrike" spc="-1">
                <a:solidFill>
                  <a:srgbClr val="C0504D"/>
                </a:solidFill>
                <a:latin typeface="Trebuchet MS"/>
              </a:rPr>
              <a:t>Your mileage will vary</a:t>
            </a:r>
            <a:r>
              <a:rPr lang="en-US" sz="3800" b="0" strike="noStrike" spc="-1">
                <a:solidFill>
                  <a:srgbClr val="000000"/>
                </a:solidFill>
                <a:latin typeface="Trebuchet MS"/>
              </a:rPr>
              <a:t>, the best strategy is to write </a:t>
            </a:r>
            <a:r>
              <a:rPr lang="en-US" sz="3800" b="1" i="1" strike="noStrike" spc="-1">
                <a:solidFill>
                  <a:srgbClr val="8064A2"/>
                </a:solidFill>
                <a:latin typeface="Trebuchet MS"/>
              </a:rPr>
              <a:t>adaptive</a:t>
            </a:r>
            <a:r>
              <a:rPr lang="en-US" sz="3800" b="0" strike="noStrike" spc="-1">
                <a:solidFill>
                  <a:srgbClr val="8064A2"/>
                </a:solidFill>
                <a:latin typeface="Trebuchet MS"/>
              </a:rPr>
              <a:t> </a:t>
            </a:r>
            <a:r>
              <a:rPr lang="en-US" sz="3800" b="0" strike="noStrike" spc="-1">
                <a:solidFill>
                  <a:srgbClr val="000000"/>
                </a:solidFill>
                <a:latin typeface="Trebuchet MS"/>
              </a:rPr>
              <a:t>code that makes decisions at run-time</a:t>
            </a:r>
            <a:endParaRPr lang="en-US" sz="3800" b="0" strike="noStrike" spc="-1">
              <a:latin typeface="Arial"/>
            </a:endParaRPr>
          </a:p>
          <a:p>
            <a:pPr>
              <a:lnSpc>
                <a:spcPct val="110000"/>
              </a:lnSpc>
              <a:spcBef>
                <a:spcPts val="641"/>
              </a:spcBef>
            </a:pPr>
            <a:endParaRPr lang="en-US" sz="3800" b="0" strike="noStrike" spc="-1">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a:solidFill>
                  <a:srgbClr val="000000"/>
                </a:solidFill>
                <a:latin typeface="Trebuchet MS"/>
              </a:rPr>
              <a:t>Tuning Knobs</a:t>
            </a:r>
            <a:br/>
            <a:r>
              <a:rPr lang="en-US" sz="4400" b="0" strike="noStrike" spc="-1">
                <a:solidFill>
                  <a:srgbClr val="000000"/>
                </a:solidFill>
                <a:latin typeface="Trebuchet MS"/>
              </a:rPr>
              <a:t>some general issues to think about</a:t>
            </a:r>
            <a:endParaRPr lang="en-US" sz="4400" b="0" strike="noStrike" spc="-1">
              <a:latin typeface="Arial"/>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Tiling size (work-group sizes, dimensionality etc.)</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block-based algorithms (e.g. matrix multiplication)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Different devices might run faster on different block sizes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Data layout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Array of Structures or Structure of Arrays (AoS vs. SoA)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Column or Row major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Caching and prefetching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of local memory or not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 loads and stores assist hardware cache?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 work-group data mapping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Related to data layout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how you parallelize the work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Operation-specific tuning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Specific hardware differences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trig / special function hardware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vs. float (vs. half)</a:t>
            </a:r>
            <a:endParaRPr lang="en-US" sz="2800" b="0" strike="noStrike" spc="-1">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From Zhang, Sinclair II and Chien: Improving Performance Portability in OpenCL Programs – ISC13</a:t>
            </a:r>
            <a:endParaRPr lang="en-US" sz="16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a:t>
            </a:r>
            <a:endParaRPr lang="en-US" sz="4400" b="0" strike="noStrike" spc="-1">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Q: How do you know what the </a:t>
            </a:r>
            <a:r>
              <a:rPr lang="en-US" sz="3200" b="1" i="1" strike="noStrike" spc="-1">
                <a:solidFill>
                  <a:srgbClr val="4F81BD"/>
                </a:solidFill>
                <a:latin typeface="Trebuchet MS"/>
              </a:rPr>
              <a:t>best</a:t>
            </a:r>
            <a:r>
              <a:rPr lang="en-US" sz="3200" b="0" strike="noStrike" spc="-1">
                <a:solidFill>
                  <a:srgbClr val="000000"/>
                </a:solidFill>
                <a:latin typeface="Trebuchet MS"/>
              </a:rPr>
              <a:t> parameter values for your program are?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What is the best work-group size, for example</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Try them all! (Or a well chosen subset)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is where auto tuning comes 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Run through different combinations of parameter values and optimize the runtime (or another measure) of your program.</a:t>
            </a:r>
            <a:endParaRPr lang="en-US" sz="28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example - Flamingo</a:t>
            </a:r>
            <a:endParaRPr lang="en-US" sz="4400" b="0" strike="noStrike" spc="-1">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http://mistymountain.co.uk/flamingo/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program which compiles your code with different parameter values, and calculates the “best” combination to use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Write a simple config file, and Flamingo will run your program with different values, and returns the best combination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Remember: scale down your problem so you don’t have to wait for “bad” values (less iterations, etc.)</a:t>
            </a:r>
            <a:endParaRPr lang="en-US" sz="3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 Example</a:t>
            </a:r>
            <a:endParaRPr lang="en-US" sz="4400" b="0" strike="noStrike" spc="-1">
              <a:latin typeface="Arial"/>
            </a:endParaRPr>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D2Q9 Lattice-Boltzmann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is the best work-group size for a specific problem size (3000x2000) on a specific device (NVIDIA Tesla M2050)?</a:t>
            </a:r>
            <a:endParaRPr lang="en-US" sz="3200" b="0" strike="noStrike" spc="-1">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Runtimes – lower is better</a:t>
            </a:r>
            <a:endParaRPr lang="en-US" sz="1800" b="0" strike="noStrike" spc="-1">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Exercise 11: Optimize matrix multiplication</a:t>
            </a:r>
            <a:endParaRPr lang="en-US" sz="3600" b="0" strike="noStrike" spc="-1">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understand portable performance in OpenCL</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Optimize a matrix multiply solution step by step, saving intermediate versions and tracking performance improvements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After you’ve tried to optimize the program on your own, study the blocked solution optimized for an NVIDIA GPU.  Apply these techniques to your own code to further optimize performance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As a final step, go back and make a single program that is adaptive so it delivers good results on both a CPU and a GPU</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confirming that the matrix multiplication is correct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Optimizing OpenCL performance</a:t>
            </a:r>
            <a:endParaRPr lang="en-US" sz="4000" b="0" strike="noStrike" spc="-1">
              <a:latin typeface="Arial"/>
            </a:endParaRP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From Barcelona Supercomputing Center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http://www.bsc.es/computer-sciences/performance-tools/trace-generation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http://www.bsc.es/computer-sciences/performance-tools/paraver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and analyze traces of OpenCL programs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MPI, OpenMP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Required versions: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Extrae v2.3.5rc</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Paraver 4.4.5</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Extrae </a:t>
            </a:r>
            <a:r>
              <a:rPr lang="en-US" sz="3200" b="0" i="1" strike="noStrike" spc="-1">
                <a:solidFill>
                  <a:srgbClr val="000000"/>
                </a:solidFill>
                <a:latin typeface="Trebuchet MS"/>
              </a:rPr>
              <a:t>instruments</a:t>
            </a:r>
            <a:r>
              <a:rPr lang="en-US" sz="3200" b="0" strike="noStrike" spc="-1">
                <a:solidFill>
                  <a:srgbClr val="000000"/>
                </a:solidFill>
                <a:latin typeface="Trebuchet MS"/>
              </a:rPr>
              <a:t> your application and produces “timestamped events of runtime calls, performance counters and source code references”</a:t>
            </a:r>
            <a:endParaRPr lang="en-US" sz="3200" b="0" strike="noStrike" spc="-1">
              <a:latin typeface="Arial"/>
            </a:endParaRPr>
          </a:p>
          <a:p>
            <a:pPr marL="914400" lvl="1" indent="-513720">
              <a:lnSpc>
                <a:spcPct val="100000"/>
              </a:lnSpc>
              <a:spcBef>
                <a:spcPts val="561"/>
              </a:spcBef>
              <a:buClr>
                <a:srgbClr val="000000"/>
              </a:buClr>
              <a:buFont typeface="Arial"/>
              <a:buChar char="–"/>
            </a:pPr>
            <a:r>
              <a:rPr lang="en-US" sz="2800" b="0" strike="noStrike" spc="-1">
                <a:solidFill>
                  <a:srgbClr val="000000"/>
                </a:solidFill>
                <a:latin typeface="Trebuchet MS"/>
              </a:rPr>
              <a:t>Allows you to measure the run times of your API and kernel calls</a:t>
            </a:r>
            <a:endParaRPr lang="en-US" sz="2800" b="0" strike="noStrike" spc="-1">
              <a:latin typeface="Arial"/>
            </a:endParaRPr>
          </a:p>
          <a:p>
            <a:pPr>
              <a:lnSpc>
                <a:spcPct val="100000"/>
              </a:lnSpc>
              <a:spcBef>
                <a:spcPts val="641"/>
              </a:spcBef>
            </a:pPr>
            <a:endParaRPr lang="en-US" sz="2800" b="0" strike="noStrike" spc="-1">
              <a:latin typeface="Arial"/>
            </a:endParaRPr>
          </a:p>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Paraver provides a way to view and analyze these traces in a graphical way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Important!</a:t>
            </a:r>
            <a:endParaRPr lang="en-US" sz="4400" b="0" strike="noStrike" spc="-1">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At the moment NVIDIA® GPUs support up to OpenCL v1.1 and AMD® and Intel® support v1.2</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profile on NVIDIA® devices you </a:t>
            </a:r>
            <a:r>
              <a:rPr lang="en-US" sz="3200" b="1" strike="noStrike" spc="-1">
                <a:solidFill>
                  <a:srgbClr val="000000"/>
                </a:solidFill>
                <a:latin typeface="Trebuchet MS"/>
              </a:rPr>
              <a:t>must</a:t>
            </a:r>
            <a:r>
              <a:rPr lang="en-US" sz="3200" b="0" strike="noStrike" spc="-1">
                <a:solidFill>
                  <a:srgbClr val="000000"/>
                </a:solidFill>
                <a:latin typeface="Trebuchet MS"/>
              </a:rPr>
              <a:t> compile Extrae against the NVIDIA headers and runtime otherwise v1.2 code will be used by Extrae internally which will cause the trace step to segfault</a:t>
            </a:r>
            <a:endParaRPr lang="en-US" sz="32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Installing Extrae and Paraver</a:t>
            </a:r>
            <a:endParaRPr lang="en-US" sz="4400" b="0" strike="noStrike" spc="-1">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Paraver is easy to install on Linux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Just download and unpack the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has some dependencies, some of which you’ll have to build from source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libxml2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binutils-dev</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libunwind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PAPI</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MPI (optional)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something like the following command line to configure before “make &amp;&amp; make install”:</a:t>
            </a:r>
            <a:br/>
            <a:r>
              <a:rPr lang="en-US" sz="1800" b="0" strike="noStrike" spc="-1">
                <a:solidFill>
                  <a:srgbClr val="000000"/>
                </a:solidFill>
                <a:latin typeface="Trebuchet MS"/>
              </a:rPr>
              <a:t> </a:t>
            </a:r>
            <a:endParaRPr lang="en-US" sz="1800" b="0" strike="noStrike" spc="-1">
              <a:latin typeface="Arial"/>
            </a:endParaRPr>
          </a:p>
          <a:p>
            <a:pPr marL="457200">
              <a:lnSpc>
                <a:spcPct val="100000"/>
              </a:lnSpc>
              <a:spcBef>
                <a:spcPts val="561"/>
              </a:spcBef>
            </a:pPr>
            <a:r>
              <a:rPr lang="en-US" sz="2800" b="0" strike="noStrike" spc="-1">
                <a:solidFill>
                  <a:srgbClr val="000000"/>
                </a:solidFill>
                <a:latin typeface="Courier New Bold"/>
              </a:rPr>
              <a:t>./configure –-prefix=$HOME/extrae --with-binutils=$HOME --with-papi=$HOME --with-mpi=$HOME --without-dyninst --with-unwind=$HOME --with-opencl=/usr/local/ --with-opencl-libs=/usr/lib64</a:t>
            </a:r>
            <a:endParaRPr lang="en-US" sz="28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1 – tracing your code</a:t>
            </a:r>
            <a:endParaRPr lang="en-US" sz="4400" b="0" strike="noStrike" spc="-1">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trace.sh script from extrae/share/example/OPENCL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sets up a few environment variables and then runs your compiled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extrae.xml file from the same location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gives some instructions to Extrae as to how to profile your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options here – see their user guide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default they provide is fine to use to begin with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./trace.sh ./a.out</a:t>
            </a:r>
            <a:endParaRPr lang="en-US"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2 – visualize the trace</a:t>
            </a:r>
            <a:endParaRPr lang="en-US" sz="4400" b="0" strike="noStrike" spc="-1">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produces a number of files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.prv, .pcf, .row,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Paraver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./wxparaver-&lt;version&gt;/bin/wxparaver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Trace -&gt; Select the .prv file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provided OpenCL view config file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configuration -&gt; wxparaver-&lt;version&gt;/cfgs/OpenCL/views/opencl_call.cfg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traces appear as three windows</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host - timings of API calls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Kernel Name – run times of kernel executions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accelerator – information about total compute vs memory transfer times</a:t>
            </a:r>
            <a:endParaRPr lang="en-US" sz="28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Usage Tips</a:t>
            </a:r>
            <a:endParaRPr lang="en-US" sz="4400" b="0" strike="noStrike" spc="-1">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Show what the colours represent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Right click -&gt; Info Panel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Zoom in to examine specific areas of interest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Highlight a section of the trace to populate the timeline window</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Tabulate the data – numerical timings of API calls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 a timeline in the Paraver main window, click on the ‘New Histogram’ icon and select OK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Powerful software – can also pick up your MPI communications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Perform calculations with the data – see the Paraver user guide</a:t>
            </a:r>
            <a:endParaRPr lang="en-US" sz="32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Platform specific profilers</a:t>
            </a:r>
            <a:endParaRPr lang="en-US" sz="4400" b="0" strike="noStrike" spc="-1">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can be obtained about your OpenCL program by profiling it using the hardware vendors dedicated profilers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profiling can be done with Events in the API itself for specific profiling of queues and kernel calls</a:t>
            </a:r>
            <a:endParaRPr lang="en-US" sz="32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NVIDIA Visual Profiler®</a:t>
            </a:r>
            <a:endParaRPr lang="en-US" sz="4400" b="0" strike="noStrike" spc="-1">
              <a:latin typeface="Arial"/>
            </a:endParaRPr>
          </a:p>
        </p:txBody>
      </p:sp>
      <p:graphicFrame>
        <p:nvGraphicFramePr>
          <p:cNvPr id="1935" name="Table 2"/>
          <p:cNvGraphicFramePr/>
          <p:nvPr/>
        </p:nvGraphicFramePr>
        <p:xfrm>
          <a:off x="107640" y="1484640"/>
          <a:ext cx="8928720" cy="2538984"/>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en-US" sz="2480" b="0" strike="noStrike" spc="-1">
                          <a:solidFill>
                            <a:srgbClr val="000000"/>
                          </a:solidFill>
                          <a:latin typeface="Trebuchet MS"/>
                        </a:rPr>
                        <a:t>This gives us information about:</a:t>
                      </a:r>
                      <a:endParaRPr lang="en-US" sz="248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Device occupancy</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Memory bandwidth(between host and device)</a:t>
                      </a:r>
                      <a:endParaRPr lang="en-US" sz="2400" b="0" strike="noStrike" spc="-1">
                        <a:latin typeface="Arial"/>
                      </a:endParaRPr>
                    </a:p>
                    <a:p>
                      <a:pPr>
                        <a:lnSpc>
                          <a:spcPct val="100000"/>
                        </a:lnSpc>
                        <a:spcBef>
                          <a:spcPts val="621"/>
                        </a:spcBef>
                      </a:pPr>
                      <a:endParaRPr lang="en-US" sz="2400" b="0" strike="noStrike" spc="-1">
                        <a:latin typeface="Arial"/>
                      </a:endParaRPr>
                    </a:p>
                  </a:txBody>
                  <a:tcPr>
                    <a:noFill/>
                  </a:tcPr>
                </a:tc>
                <a:tc>
                  <a:txBody>
                    <a:bodyPr/>
                    <a:lstStyle/>
                    <a:p>
                      <a:pPr>
                        <a:lnSpc>
                          <a:spcPct val="100000"/>
                        </a:lnSpc>
                        <a:spcBef>
                          <a:spcPts val="621"/>
                        </a:spcBef>
                      </a:pPr>
                      <a:endParaRPr lang="en-US" sz="18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Number of registers uses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Timeline of kernel executions and memory copies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Etc…</a:t>
                      </a:r>
                      <a:endParaRPr lang="en-US" sz="2400" b="0" strike="noStrike" spc="-1">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313200" y="378900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Start a new session: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The binary is then run and profiled and the results displayed.</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timeline says what happened during the program execution: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things to think about optimising are displayed in the Analysis tab:</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Kernels</a:t>
            </a:r>
            <a:endParaRPr lang="en-US" sz="2000" b="0" strike="noStrike" spc="-1">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4F81BD"/>
                </a:solidFill>
                <a:latin typeface="Trebuchet MS"/>
                <a:ea typeface="DejaVu Sans"/>
              </a:rPr>
              <a:t>Each invocation of the kernel is pictured as a box</a:t>
            </a:r>
            <a:endParaRPr lang="en-US" sz="2000" b="0" strike="noStrike" spc="-1">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Details tab shows information for each kernel invocation and memory copy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number of registers used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 group sizes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throughput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amount of memory transferred</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information about which parts of the kernel are running slowly, but the figures here might give us a clue as to where to look</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Best way to learn: experiment with an application yourself</a:t>
            </a:r>
            <a:endParaRPr lang="en-US" sz="32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Profiling from the command line</a:t>
            </a:r>
            <a:endParaRPr lang="en-US" sz="4400" b="0" strike="noStrike" spc="-1">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NVIDIA® also have </a:t>
            </a:r>
            <a:r>
              <a:rPr lang="en-US" sz="3200" b="0" strike="noStrike" spc="-1">
                <a:solidFill>
                  <a:srgbClr val="9BBB59"/>
                </a:solidFill>
                <a:latin typeface="Letter Gothic Std"/>
              </a:rPr>
              <a:t>nvprof</a:t>
            </a:r>
            <a:r>
              <a:rPr lang="en-US" sz="3200" b="0" strike="noStrike" spc="-1">
                <a:solidFill>
                  <a:srgbClr val="9BBB59"/>
                </a:solidFill>
                <a:latin typeface="Trebuchet MS"/>
              </a:rPr>
              <a:t> </a:t>
            </a:r>
            <a:r>
              <a:rPr lang="en-US" sz="3200" b="0" strike="noStrike" spc="-1">
                <a:solidFill>
                  <a:srgbClr val="000000"/>
                </a:solidFill>
                <a:latin typeface="Trebuchet MS"/>
              </a:rPr>
              <a:t>and 'Command Line Profiler’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nvprof available with CUDA™ 5.0 onwards, but currently lacks driver support for OpenCL profiling</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legacy command-line profiler can be invoked using environment variables:</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COMPUTE_PROFILE=1</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COMPUTE_PROFILE_LOG=&lt;output file&gt;</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COMPUTE_PROFILE_CONFIG=&lt;config file&gt;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Config file controls which events to collect (run </a:t>
            </a:r>
            <a:r>
              <a:rPr lang="en-US" sz="3200" b="0" strike="noStrike" spc="-1">
                <a:solidFill>
                  <a:srgbClr val="1F497D"/>
                </a:solidFill>
                <a:latin typeface="Courier New Bold"/>
              </a:rPr>
              <a:t>nvprof --query-events</a:t>
            </a:r>
            <a:r>
              <a:rPr lang="en-US" sz="3200" b="0" strike="noStrike" spc="-1">
                <a:solidFill>
                  <a:srgbClr val="000000"/>
                </a:solidFill>
                <a:latin typeface="Trebuchet MS"/>
              </a:rPr>
              <a:t> for a comprehensive list)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Run your application to collect event information and then inspect output file with text editor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Can also output CSV information (</a:t>
            </a:r>
            <a:r>
              <a:rPr lang="en-US" sz="3200" b="0" strike="noStrike" spc="-1">
                <a:solidFill>
                  <a:srgbClr val="000000"/>
                </a:solidFill>
                <a:latin typeface="Courier New Bold"/>
              </a:rPr>
              <a:t>COMPUTE_PROFILE_CSV=1</a:t>
            </a:r>
            <a:r>
              <a:rPr lang="en-US" sz="3200" b="0" strike="noStrike" spc="-1">
                <a:solidFill>
                  <a:srgbClr val="000000"/>
                </a:solidFill>
                <a:latin typeface="Trebuchet MS"/>
              </a:rPr>
              <a:t>) for inspection with a spreadsheet or import into nvvp (limited support)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provide a graphical Profiler and Debugger for AMD Radeon™ GPUs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give information 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API and kernel timings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transfer information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Register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Local memory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Wavefront usage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Hints at limiting performance factors</a:t>
            </a:r>
            <a:endParaRPr lang="en-US" sz="2800" b="0" strike="noStrike" spc="-1">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 new project, inserting the binary location in the window</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Click on the Profiling button, and hit the green arrow to run your program</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Select the different traces to view associated information</a:t>
            </a:r>
            <a:endParaRPr lang="en-US" sz="3200" b="0" strike="noStrike" spc="-1">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GPU: Performance Counters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on kernels including work group sizes, registers,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the kernel instruction code</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kernel name in the left most column</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some graphs and hints about the kernel</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Occupancy result</a:t>
            </a:r>
            <a:endParaRPr lang="en-US" sz="2400" b="0" strike="noStrike" spc="-1">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 Application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See timing information about API calls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memory movements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kernel executions</a:t>
            </a:r>
            <a:endParaRPr lang="en-US" sz="2800" b="0" strike="noStrike" spc="-1">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12: Profiling OpenCL programs</a:t>
            </a:r>
            <a:endParaRPr lang="en-US" sz="3600" b="0" strike="noStrike" spc="-1">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experiment with profiling tools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Take one of your OpenCL programs, such as matrix multiply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 the program in the profiler and explore the results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Modify the program to change the performance in some way and observe the effect with the profiler</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Repeat with other programs if you have time</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Timings reported by the host code and via the profiling interfaces should roughly match</a:t>
            </a:r>
            <a:endParaRPr lang="en-US" sz="2800" b="0" strike="noStrike" spc="-1">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Debugging OpenCL</a:t>
            </a:r>
            <a:endParaRPr lang="en-US" sz="4000" b="0" strike="noStrike" spc="-1">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n</a:t>
            </a:r>
            <a:r>
              <a:rPr lang="en-US" sz="3200" b="0" strike="noStrike" spc="-1">
                <a:solidFill>
                  <a:srgbClr val="000000"/>
                </a:solidFill>
                <a:latin typeface="Trebuchet MS"/>
              </a:rPr>
              <a:t> to move to the next line of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s</a:t>
            </a:r>
            <a:r>
              <a:rPr lang="en-US" sz="3200" b="0" strike="noStrike" spc="-1">
                <a:solidFill>
                  <a:srgbClr val="000000"/>
                </a:solidFill>
                <a:latin typeface="Trebuchet MS"/>
              </a:rPr>
              <a:t> to step into the function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reach a segmentation fault, </a:t>
            </a:r>
            <a:r>
              <a:rPr lang="en-US" sz="3200" b="1" i="1" strike="noStrike" spc="-1">
                <a:solidFill>
                  <a:srgbClr val="E46C0A"/>
                </a:solidFill>
                <a:latin typeface="Trebuchet MS"/>
              </a:rPr>
              <a:t>backtrace</a:t>
            </a:r>
            <a:r>
              <a:rPr lang="en-US" sz="3200" b="0" strike="noStrike" spc="-1">
                <a:solidFill>
                  <a:srgbClr val="E46C0A"/>
                </a:solidFill>
                <a:latin typeface="Trebuchet MS"/>
              </a:rPr>
              <a:t> </a:t>
            </a:r>
            <a:r>
              <a:rPr lang="en-US" sz="3200" b="0" strike="noStrike" spc="-1">
                <a:solidFill>
                  <a:srgbClr val="000000"/>
                </a:solidFill>
                <a:latin typeface="Trebuchet MS"/>
              </a:rPr>
              <a:t>lists the previous few execution frames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Type </a:t>
            </a:r>
            <a:r>
              <a:rPr lang="en-US" sz="2800" b="1" i="1" strike="noStrike" spc="-1">
                <a:solidFill>
                  <a:srgbClr val="E46C0A"/>
                </a:solidFill>
                <a:latin typeface="Trebuchet MS"/>
              </a:rPr>
              <a:t>frame 5</a:t>
            </a:r>
            <a:r>
              <a:rPr lang="en-US" sz="2800" b="0" strike="noStrike" spc="-1">
                <a:solidFill>
                  <a:srgbClr val="E46C0A"/>
                </a:solidFill>
                <a:latin typeface="Trebuchet MS"/>
              </a:rPr>
              <a:t> </a:t>
            </a:r>
            <a:r>
              <a:rPr lang="en-US" sz="2800" b="0" strike="noStrike" spc="-1">
                <a:solidFill>
                  <a:srgbClr val="000000"/>
                </a:solidFill>
                <a:latin typeface="Trebuchet MS"/>
              </a:rPr>
              <a:t>to examine the 5th frame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print varname</a:t>
            </a:r>
            <a:r>
              <a:rPr lang="en-US" sz="3200" b="0" strike="noStrike" spc="-1">
                <a:solidFill>
                  <a:srgbClr val="E46C0A"/>
                </a:solidFill>
                <a:latin typeface="Trebuchet MS"/>
              </a:rPr>
              <a:t> </a:t>
            </a:r>
            <a:r>
              <a:rPr lang="en-US" sz="3200" b="0" strike="noStrike" spc="-1">
                <a:solidFill>
                  <a:srgbClr val="000000"/>
                </a:solidFill>
                <a:latin typeface="Trebuchet MS"/>
              </a:rPr>
              <a:t>to output the current value of a variable</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Porting CUDA to OpenCL</a:t>
            </a:r>
            <a:endParaRPr lang="en-US" sz="4000" b="0" strike="noStrike" spc="-1">
              <a:latin typeface="Arial"/>
            </a:endParaRP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24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a:solidFill>
                            <a:srgbClr val="000000"/>
                          </a:solidFill>
                          <a:latin typeface="Trebuchet MS"/>
                        </a:rPr>
                        <a:t>CUDA</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Processing Element, or PE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13: Porting CUDA to OpenCL</a:t>
            </a:r>
            <a:endParaRPr lang="en-US" sz="3600" b="0" strike="noStrike" spc="-1">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port the provided CUDA/serial C program to OpenCL</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Examine the CUDA kernel and identify which parts need changing</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Change them to the OpenCL equivalents</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Examine the Host code and port the commands to the OpenCL equivalents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OpenCL and CUDA programs should produce the same output – check this!</a:t>
            </a:r>
            <a:endParaRPr lang="en-US" sz="2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nvGraphicFramePr>
        <p:xfrm>
          <a:off x="34560" y="692640"/>
          <a:ext cx="8928720" cy="5812920"/>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a:solidFill>
                            <a:srgbClr val="000000"/>
                          </a:solidFill>
                          <a:latin typeface="Trebuchet MS"/>
                        </a:rPr>
                        <a:t>课程</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a:solidFill>
                            <a:srgbClr val="000000"/>
                          </a:solidFill>
                          <a:latin typeface="Trebuchet MS"/>
                        </a:rPr>
                        <a:t>概览 OpenCL 接口（APIs）</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a:solidFill>
                            <a:srgbClr val="000000"/>
                          </a:solidFill>
                          <a:latin typeface="Trebuchet MS"/>
                        </a:rPr>
                        <a:t>宿主角度（hosts view）理解核函数（kernels）</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a:solidFill>
                            <a:srgbClr val="000000"/>
                          </a:solidFill>
                          <a:latin typeface="Trebuchet MS"/>
                        </a:rPr>
                        <a:t>OpenCL 核编程（kernel programming）导论</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a:solidFill>
                            <a:srgbClr val="000000"/>
                          </a:solidFill>
                          <a:latin typeface="Trebuchet MS"/>
                        </a:rPr>
                        <a:t>理解 OpenCL 内存层级（memory hierarchy）</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a:solidFill>
                            <a:srgbClr val="000000"/>
                          </a:solidFill>
                          <a:latin typeface="Trebuchet MS"/>
                        </a:rPr>
                        <a:t>OpenCL 中的同步性（Synchronization）</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a:solidFill>
                            <a:srgbClr val="000000"/>
                          </a:solidFill>
                          <a:latin typeface="Trebuchet MS"/>
                        </a:rPr>
                        <a:t>OpenCL 异构计算（Heterogeneous computing）</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sz="1400" b="0" strike="noStrike" spc="-1">
                          <a:solidFill>
                            <a:srgbClr val="000000"/>
                          </a:solidFill>
                          <a:latin typeface="Trebuchet MS"/>
                        </a:rPr>
                        <a:t>优化 OpenCL 性能</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程序分析（Profile a program）</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610200">
                <a:tc>
                  <a:txBody>
                    <a:bodyPr/>
                    <a:lstStyle/>
                    <a:p>
                      <a:pPr>
                        <a:lnSpc>
                          <a:spcPct val="100000"/>
                        </a:lnSpc>
                      </a:pPr>
                      <a:r>
                        <a:rPr lang="en-US" sz="1400" b="0" strike="noStrike" spc="-1">
                          <a:solidFill>
                            <a:srgbClr val="000000"/>
                          </a:solidFill>
                          <a:latin typeface="Trebuchet MS"/>
                        </a:rPr>
                        <a:t>借助 OpenCL 开启移动性能（portable performance ）</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为跨平台（cross-platform）优化矩阵乘法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a:solidFill>
                            <a:srgbClr val="000000"/>
                          </a:solidFill>
                          <a:latin typeface="Trebuchet MS"/>
                        </a:rPr>
                        <a:t>OpenCL 开发调试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a:solidFill>
                            <a:srgbClr val="000000"/>
                          </a:solidFill>
                          <a:latin typeface="Trebuchet MS"/>
                        </a:rPr>
                        <a:t>将 CUDA 代码移植到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Some Concluding remarks</a:t>
            </a:r>
            <a:endParaRPr lang="en-US" sz="4000" b="0" strike="noStrike" spc="-1">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Versions of opencl</a:t>
            </a:r>
            <a:endParaRPr lang="en-US" sz="4000" b="0" strike="noStrike" spc="-1">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Vector operations within kernels</a:t>
            </a:r>
            <a:endParaRPr lang="en-US" sz="4000" b="0" strike="noStrike" spc="-1">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A</a:t>
            </a:r>
            <a:endParaRPr lang="en-US" sz="2000" b="0" strike="noStrike" spc="-1">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#include "xmmintrin.h "     // vector intrinsics from gcc for SSE (128 bit wide)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__m128 ramp = _mm_setr_ps(0.5, 1.5, 2.5, 3.5);   </a:t>
            </a:r>
            <a:r>
              <a:rPr lang="en-US" sz="1200" b="1" strike="noStrike" spc="-1">
                <a:solidFill>
                  <a:srgbClr val="000000"/>
                </a:solidFill>
                <a:latin typeface="Courier New Bold"/>
                <a:ea typeface="DejaVu Sans"/>
              </a:rPr>
              <a:t>// pack 4 floats into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vstep = _mm_load1_ps(&amp;step);              </a:t>
            </a:r>
            <a:r>
              <a:rPr lang="en-US" sz="1200" b="1" strike="noStrike" spc="-1">
                <a:solidFill>
                  <a:srgbClr val="000000"/>
                </a:solidFill>
                <a:latin typeface="Courier New Bold"/>
                <a:ea typeface="DejaVu Sans"/>
              </a:rPr>
              <a:t>// pack step into a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xvec; = _mm_mul_ps(ramp,vstep);           </a:t>
            </a:r>
            <a:r>
              <a:rPr lang="en-US" sz="1200" b="1" strike="noStrike" spc="-1">
                <a:solidFill>
                  <a:srgbClr val="000000"/>
                </a:solidFill>
                <a:latin typeface="Courier New Bold"/>
                <a:ea typeface="DejaVu Sans"/>
              </a:rPr>
              <a:t>// multiple corresponding 32 bit</a:t>
            </a:r>
            <a:endParaRPr lang="en-US" sz="1200" b="0" strike="noStrike" spc="-1">
              <a:latin typeface="Arial"/>
            </a:endParaRPr>
          </a:p>
          <a:p>
            <a:pPr>
              <a:lnSpc>
                <a:spcPct val="100000"/>
              </a:lnSpc>
            </a:pPr>
            <a:r>
              <a:rPr lang="en-US" sz="1200" b="1" strike="noStrike" spc="-1">
                <a:solidFill>
                  <a:srgbClr val="000000"/>
                </a:solidFill>
                <a:latin typeface="Courier New Bold"/>
                <a:ea typeface="DejaVu Sans"/>
              </a:rPr>
              <a:t>                                                         //  floats and assign to xvec</a:t>
            </a:r>
            <a:endParaRPr lang="en-US" sz="1200" b="0" strike="noStrike" spc="-1">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convert a scalar loop into a vector loop using the following steps: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the width of your vector instruction set and your problem, choose the number of values you can pack into a vector register (the width):  </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E.g. for a 128 bit wide SSE instruction set and float data (32 bit), you can pack four values (128 bits =4*32 bits) into a vector register</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Unroll the loop to match your width (in our example, 4)</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Replace instructions in the body of the loop with their vector instruction counter parts</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A: The vectorized Pi program</a:t>
            </a:r>
            <a:endParaRPr lang="en-US" sz="3600" b="0" strike="noStrike" spc="-1">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understand the vector instructions in the kernel programming language</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Start with your best Pi program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Unroll the loops 4 times.  Verify that the program still works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Use vector instructions in the body of the loop </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Output result plus an estimate of the error in the result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Report the runtime and compare vectorized and scalar versions  of the program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 could try running this on the CPU as well as the GPU…</a:t>
            </a:r>
            <a:endParaRPr lang="en-US" sz="2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The OpenCL event model</a:t>
            </a:r>
            <a:endParaRPr lang="en-US" sz="4000" b="0" strike="noStrike" spc="-1">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B</a:t>
            </a:r>
            <a:endParaRPr lang="en-US" sz="2000" b="0" strike="noStrike" spc="-1">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StarMan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Pinned memory</a:t>
            </a:r>
            <a:endParaRPr lang="en-US" sz="4000" b="0" strike="noStrike" spc="-1">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C</a:t>
            </a:r>
            <a:endParaRPr lang="en-US" sz="2000" b="0" strike="noStrike" spc="-1">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StarMan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Pinned memory side-steps this issue by giving the host process </a:t>
            </a:r>
            <a:r>
              <a:rPr lang="en-US" sz="3200" b="0" i="1" strike="noStrike" spc="-1">
                <a:solidFill>
                  <a:srgbClr val="000000"/>
                </a:solidFill>
                <a:latin typeface="Trebuchet MS"/>
              </a:rPr>
              <a:t>direct</a:t>
            </a:r>
            <a:r>
              <a:rPr lang="en-US" sz="3200" b="0" strike="noStrike" spc="-1">
                <a:solidFill>
                  <a:srgbClr val="000000"/>
                </a:solidFill>
                <a:latin typeface="Trebuchet MS"/>
              </a:rPr>
              <a:t> access to the portions of host memory that the DMA engines read and write to.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results in much less time spent waiting for transfers!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C++ for C Programmers</a:t>
            </a:r>
            <a:endParaRPr lang="en-US" sz="4000" b="0" strike="noStrike" spc="-1">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D</a:t>
            </a:r>
            <a:endParaRPr lang="en-US" sz="20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Appendix shows and highlights some of the basic features and principles of C++.</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intended for the working C programmer.</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C++ standards: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ISO/ANSI Standard 1998 (revision 2003)</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ISO/ANSI Standard 2011 (aka C++0x or C++11) </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Python for C programmers</a:t>
            </a:r>
            <a:endParaRPr lang="en-US" sz="4000" b="0" strike="noStrike" spc="-1">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E</a:t>
            </a:r>
            <a:endParaRPr lang="en-US" sz="2000" b="0" strike="noStrike" spc="-1">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Further information:</a:t>
            </a:r>
            <a:endParaRPr lang="en-US" sz="4400" b="0" strike="noStrike" spc="-1">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Platform Model</a:t>
            </a:r>
            <a:endParaRPr lang="en-US" sz="4400" b="0" strike="noStrike" spc="-1">
              <a:latin typeface="Arial"/>
            </a:endParaRPr>
          </a:p>
        </p:txBody>
      </p:sp>
      <p:sp>
        <p:nvSpPr>
          <p:cNvPr id="757"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One </a:t>
            </a:r>
            <a:r>
              <a:rPr lang="en-US" sz="3200" b="1" i="1" strike="noStrike" spc="-1">
                <a:solidFill>
                  <a:srgbClr val="C0504D"/>
                </a:solidFill>
                <a:latin typeface="Trebuchet MS"/>
              </a:rPr>
              <a:t>Host</a:t>
            </a:r>
            <a:r>
              <a:rPr lang="en-US" sz="3200" b="0" strike="noStrike" spc="-1">
                <a:solidFill>
                  <a:srgbClr val="C0504D"/>
                </a:solidFill>
                <a:latin typeface="Trebuchet MS"/>
              </a:rPr>
              <a:t> </a:t>
            </a:r>
            <a:r>
              <a:rPr lang="en-US" sz="3200" b="0" strike="noStrike" spc="-1">
                <a:solidFill>
                  <a:srgbClr val="000000"/>
                </a:solidFill>
                <a:latin typeface="Trebuchet MS"/>
              </a:rPr>
              <a:t>and one or more </a:t>
            </a:r>
            <a:r>
              <a:rPr lang="en-US" sz="3200" b="1" i="1" strike="noStrike" spc="-1">
                <a:solidFill>
                  <a:srgbClr val="C0504D"/>
                </a:solidFill>
                <a:latin typeface="Trebuchet MS"/>
              </a:rPr>
              <a:t>OpenCL Devices</a:t>
            </a:r>
            <a:endParaRPr lang="en-US" sz="3200" b="0" strike="noStrike" spc="-1">
              <a:latin typeface="Arial"/>
            </a:endParaRPr>
          </a:p>
          <a:p>
            <a:pPr marL="628560" lvl="1" indent="-266040">
              <a:lnSpc>
                <a:spcPct val="100000"/>
              </a:lnSpc>
              <a:spcBef>
                <a:spcPts val="561"/>
              </a:spcBef>
              <a:buClr>
                <a:srgbClr val="000000"/>
              </a:buClr>
              <a:buFont typeface="Arial"/>
              <a:buChar char="–"/>
            </a:pPr>
            <a:r>
              <a:rPr lang="en-US" sz="2800" b="0" strike="noStrike" spc="-1">
                <a:solidFill>
                  <a:srgbClr val="000000"/>
                </a:solidFill>
                <a:latin typeface="Trebuchet MS"/>
              </a:rPr>
              <a:t>Each OpenCL Device is composed of one or more</a:t>
            </a:r>
            <a:br/>
            <a:r>
              <a:rPr lang="en-US" sz="2800" b="1" i="1" strike="noStrike" spc="-1">
                <a:solidFill>
                  <a:srgbClr val="C0504D"/>
                </a:solidFill>
                <a:latin typeface="Trebuchet MS"/>
              </a:rPr>
              <a:t>Compute Units</a:t>
            </a:r>
            <a:endParaRPr lang="en-US" sz="2800" b="0" strike="noStrike" spc="-1">
              <a:latin typeface="Arial"/>
            </a:endParaRPr>
          </a:p>
          <a:p>
            <a:pPr marL="1071720" lvl="2" indent="-267480">
              <a:lnSpc>
                <a:spcPct val="100000"/>
              </a:lnSpc>
              <a:spcBef>
                <a:spcPts val="479"/>
              </a:spcBef>
              <a:buClr>
                <a:srgbClr val="000000"/>
              </a:buClr>
              <a:buFont typeface="Arial"/>
              <a:buChar char="•"/>
            </a:pPr>
            <a:r>
              <a:rPr lang="en-US" sz="2400" b="0" strike="noStrike" spc="-1">
                <a:solidFill>
                  <a:srgbClr val="000000"/>
                </a:solidFill>
                <a:latin typeface="Trebuchet MS"/>
              </a:rPr>
              <a:t>Each Compute Unit is divided into one or more </a:t>
            </a:r>
            <a:r>
              <a:rPr lang="en-US" sz="2400" b="1" i="1" strike="noStrike" spc="-1">
                <a:solidFill>
                  <a:srgbClr val="C0504D"/>
                </a:solidFill>
                <a:latin typeface="Trebuchet MS"/>
              </a:rPr>
              <a:t>Processing Elements</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Memory divided into </a:t>
            </a:r>
            <a:r>
              <a:rPr lang="en-US" sz="3200" b="1" i="1" strike="noStrike" spc="-1">
                <a:solidFill>
                  <a:srgbClr val="C0504D"/>
                </a:solidFill>
                <a:latin typeface="Trebuchet MS"/>
              </a:rPr>
              <a:t>host memory </a:t>
            </a:r>
            <a:r>
              <a:rPr lang="en-US" sz="3200" b="0" strike="noStrike" spc="-1">
                <a:solidFill>
                  <a:srgbClr val="000000"/>
                </a:solidFill>
                <a:latin typeface="Trebuchet MS"/>
              </a:rPr>
              <a:t>and </a:t>
            </a:r>
            <a:r>
              <a:rPr lang="en-US" sz="3200" b="1" i="1" strike="noStrike" spc="-1">
                <a:solidFill>
                  <a:srgbClr val="EA157A"/>
                </a:solidFill>
                <a:latin typeface="Trebuchet MS"/>
              </a:rPr>
              <a:t>device memory</a:t>
            </a:r>
            <a:endParaRPr lang="en-US" sz="3200" b="0" strike="noStrike" spc="-1">
              <a:latin typeface="Arial"/>
            </a:endParaRPr>
          </a:p>
        </p:txBody>
      </p:sp>
      <p:grpSp>
        <p:nvGrpSpPr>
          <p:cNvPr id="758" name="Group 3"/>
          <p:cNvGrpSpPr/>
          <p:nvPr/>
        </p:nvGrpSpPr>
        <p:grpSpPr>
          <a:xfrm>
            <a:off x="1403640" y="1254240"/>
            <a:ext cx="5789520" cy="3358080"/>
            <a:chOff x="1403640" y="1254240"/>
            <a:chExt cx="5789520" cy="3358080"/>
          </a:xfrm>
        </p:grpSpPr>
        <p:sp>
          <p:nvSpPr>
            <p:cNvPr id="759" name="CustomShape 4"/>
            <p:cNvSpPr/>
            <p:nvPr/>
          </p:nvSpPr>
          <p:spPr>
            <a:xfrm>
              <a:off x="1403640" y="2243880"/>
              <a:ext cx="1573200"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a:solidFill>
                    <a:srgbClr val="000000"/>
                  </a:solidFill>
                  <a:latin typeface="Trebuchet MS"/>
                  <a:ea typeface="DejaVu Sans"/>
                </a:rPr>
                <a:t>Processing Element</a:t>
              </a:r>
              <a:endParaRPr lang="en-US" sz="2000" b="0" strike="noStrike" spc="-1">
                <a:latin typeface="Arial"/>
              </a:endParaRPr>
            </a:p>
          </p:txBody>
        </p:sp>
        <p:sp>
          <p:nvSpPr>
            <p:cNvPr id="760"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a:solidFill>
                    <a:srgbClr val="000000"/>
                  </a:solidFill>
                  <a:latin typeface="Trebuchet MS"/>
                  <a:ea typeface="DejaVu Sans"/>
                </a:rPr>
                <a:t>OpenCL Device</a:t>
              </a:r>
              <a:endParaRPr lang="en-US" sz="2000" b="0" strike="noStrike" spc="-1">
                <a:latin typeface="Arial"/>
              </a:endParaRPr>
            </a:p>
          </p:txBody>
        </p:sp>
        <p:grpSp>
          <p:nvGrpSpPr>
            <p:cNvPr id="761" name="Group 6"/>
            <p:cNvGrpSpPr/>
            <p:nvPr/>
          </p:nvGrpSpPr>
          <p:grpSpPr>
            <a:xfrm>
              <a:off x="3125160" y="1254240"/>
              <a:ext cx="4068000" cy="2378520"/>
              <a:chOff x="3125160" y="1254240"/>
              <a:chExt cx="4068000" cy="2378520"/>
            </a:xfrm>
          </p:grpSpPr>
          <p:grpSp>
            <p:nvGrpSpPr>
              <p:cNvPr id="762" name="Group 7"/>
              <p:cNvGrpSpPr/>
              <p:nvPr/>
            </p:nvGrpSpPr>
            <p:grpSpPr>
              <a:xfrm>
                <a:off x="4362120" y="1254240"/>
                <a:ext cx="1564560" cy="1053720"/>
                <a:chOff x="4362120" y="1254240"/>
                <a:chExt cx="1564560" cy="1053720"/>
              </a:xfrm>
            </p:grpSpPr>
            <p:sp>
              <p:nvSpPr>
                <p:cNvPr id="763"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64" name="Group 9"/>
                <p:cNvGrpSpPr/>
                <p:nvPr/>
              </p:nvGrpSpPr>
              <p:grpSpPr>
                <a:xfrm>
                  <a:off x="4878000" y="1256040"/>
                  <a:ext cx="964440" cy="619200"/>
                  <a:chOff x="4878000" y="1256040"/>
                  <a:chExt cx="964440" cy="619200"/>
                </a:xfrm>
              </p:grpSpPr>
              <p:sp>
                <p:nvSpPr>
                  <p:cNvPr id="765"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66"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67"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68"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69"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70"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71" name="Group 16"/>
                <p:cNvGrpSpPr/>
                <p:nvPr/>
              </p:nvGrpSpPr>
              <p:grpSpPr>
                <a:xfrm>
                  <a:off x="4653360" y="1411920"/>
                  <a:ext cx="964440" cy="619560"/>
                  <a:chOff x="4653360" y="1411920"/>
                  <a:chExt cx="964440" cy="619560"/>
                </a:xfrm>
              </p:grpSpPr>
              <p:sp>
                <p:nvSpPr>
                  <p:cNvPr id="772"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73"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74"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75"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76"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77"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78" name="Group 23"/>
                <p:cNvGrpSpPr/>
                <p:nvPr/>
              </p:nvGrpSpPr>
              <p:grpSpPr>
                <a:xfrm>
                  <a:off x="4456800" y="1600200"/>
                  <a:ext cx="964440" cy="619560"/>
                  <a:chOff x="4456800" y="1600200"/>
                  <a:chExt cx="964440" cy="619560"/>
                </a:xfrm>
              </p:grpSpPr>
              <p:sp>
                <p:nvSpPr>
                  <p:cNvPr id="779"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80"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81"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82"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83"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84"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785"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786" name="Group 31"/>
              <p:cNvGrpSpPr/>
              <p:nvPr/>
            </p:nvGrpSpPr>
            <p:grpSpPr>
              <a:xfrm>
                <a:off x="3819960" y="1852920"/>
                <a:ext cx="1729800" cy="1053720"/>
                <a:chOff x="3819960" y="1852920"/>
                <a:chExt cx="1729800" cy="1053720"/>
              </a:xfrm>
            </p:grpSpPr>
            <p:grpSp>
              <p:nvGrpSpPr>
                <p:cNvPr id="787" name="Group 32"/>
                <p:cNvGrpSpPr/>
                <p:nvPr/>
              </p:nvGrpSpPr>
              <p:grpSpPr>
                <a:xfrm>
                  <a:off x="3988440" y="2215080"/>
                  <a:ext cx="964440" cy="619560"/>
                  <a:chOff x="3988440" y="2215080"/>
                  <a:chExt cx="964440" cy="619560"/>
                </a:xfrm>
              </p:grpSpPr>
              <p:sp>
                <p:nvSpPr>
                  <p:cNvPr id="788"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89"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90"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91"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92"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93"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94"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95"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96" name="Group 41"/>
                <p:cNvGrpSpPr/>
                <p:nvPr/>
              </p:nvGrpSpPr>
              <p:grpSpPr>
                <a:xfrm>
                  <a:off x="4325040" y="1870920"/>
                  <a:ext cx="964440" cy="619560"/>
                  <a:chOff x="4325040" y="1870920"/>
                  <a:chExt cx="964440" cy="619560"/>
                </a:xfrm>
              </p:grpSpPr>
              <p:sp>
                <p:nvSpPr>
                  <p:cNvPr id="797"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98"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99"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0"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1"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2"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03" name="Group 48"/>
                <p:cNvGrpSpPr/>
                <p:nvPr/>
              </p:nvGrpSpPr>
              <p:grpSpPr>
                <a:xfrm>
                  <a:off x="4111200" y="2010600"/>
                  <a:ext cx="964440" cy="619560"/>
                  <a:chOff x="4111200" y="2010600"/>
                  <a:chExt cx="964440" cy="619560"/>
                </a:xfrm>
              </p:grpSpPr>
              <p:sp>
                <p:nvSpPr>
                  <p:cNvPr id="804"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05"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6"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7"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8"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09"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10" name="Group 55"/>
                <p:cNvGrpSpPr/>
                <p:nvPr/>
              </p:nvGrpSpPr>
              <p:grpSpPr>
                <a:xfrm>
                  <a:off x="3904200" y="2197080"/>
                  <a:ext cx="964440" cy="619560"/>
                  <a:chOff x="3904200" y="2197080"/>
                  <a:chExt cx="964440" cy="619560"/>
                </a:xfrm>
              </p:grpSpPr>
              <p:sp>
                <p:nvSpPr>
                  <p:cNvPr id="811"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12"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13"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14"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15"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16"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817"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818" name="Group 63"/>
              <p:cNvGrpSpPr/>
              <p:nvPr/>
            </p:nvGrpSpPr>
            <p:grpSpPr>
              <a:xfrm>
                <a:off x="3498840" y="2192040"/>
                <a:ext cx="1729800" cy="1053720"/>
                <a:chOff x="3498840" y="2192040"/>
                <a:chExt cx="1729800" cy="1053720"/>
              </a:xfrm>
            </p:grpSpPr>
            <p:grpSp>
              <p:nvGrpSpPr>
                <p:cNvPr id="819" name="Group 64"/>
                <p:cNvGrpSpPr/>
                <p:nvPr/>
              </p:nvGrpSpPr>
              <p:grpSpPr>
                <a:xfrm>
                  <a:off x="3667320" y="2554200"/>
                  <a:ext cx="964440" cy="619560"/>
                  <a:chOff x="3667320" y="2554200"/>
                  <a:chExt cx="964440" cy="619560"/>
                </a:xfrm>
              </p:grpSpPr>
              <p:sp>
                <p:nvSpPr>
                  <p:cNvPr id="820"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21"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22"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23"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24"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25"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826"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827"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828" name="Group 73"/>
                <p:cNvGrpSpPr/>
                <p:nvPr/>
              </p:nvGrpSpPr>
              <p:grpSpPr>
                <a:xfrm>
                  <a:off x="4003920" y="2209680"/>
                  <a:ext cx="964800" cy="619560"/>
                  <a:chOff x="4003920" y="2209680"/>
                  <a:chExt cx="964800" cy="619560"/>
                </a:xfrm>
              </p:grpSpPr>
              <p:sp>
                <p:nvSpPr>
                  <p:cNvPr id="829"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30"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1"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2"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3"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4"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35" name="Group 80"/>
                <p:cNvGrpSpPr/>
                <p:nvPr/>
              </p:nvGrpSpPr>
              <p:grpSpPr>
                <a:xfrm>
                  <a:off x="3790080" y="2349720"/>
                  <a:ext cx="964440" cy="619560"/>
                  <a:chOff x="3790080" y="2349720"/>
                  <a:chExt cx="964440" cy="619560"/>
                </a:xfrm>
              </p:grpSpPr>
              <p:sp>
                <p:nvSpPr>
                  <p:cNvPr id="836"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37"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8"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39"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0"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1"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42" name="Group 87"/>
                <p:cNvGrpSpPr/>
                <p:nvPr/>
              </p:nvGrpSpPr>
              <p:grpSpPr>
                <a:xfrm>
                  <a:off x="3583080" y="2536200"/>
                  <a:ext cx="964440" cy="619560"/>
                  <a:chOff x="3583080" y="2536200"/>
                  <a:chExt cx="964440" cy="619560"/>
                </a:xfrm>
              </p:grpSpPr>
              <p:sp>
                <p:nvSpPr>
                  <p:cNvPr id="843"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44"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5"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6"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7"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48"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849"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850" name="Group 95"/>
              <p:cNvGrpSpPr/>
              <p:nvPr/>
            </p:nvGrpSpPr>
            <p:grpSpPr>
              <a:xfrm>
                <a:off x="3125160" y="2579040"/>
                <a:ext cx="1729800" cy="1053720"/>
                <a:chOff x="3125160" y="2579040"/>
                <a:chExt cx="1729800" cy="1053720"/>
              </a:xfrm>
            </p:grpSpPr>
            <p:grpSp>
              <p:nvGrpSpPr>
                <p:cNvPr id="851" name="Group 96"/>
                <p:cNvGrpSpPr/>
                <p:nvPr/>
              </p:nvGrpSpPr>
              <p:grpSpPr>
                <a:xfrm>
                  <a:off x="3293280" y="2941560"/>
                  <a:ext cx="964800" cy="619200"/>
                  <a:chOff x="3293280" y="2941560"/>
                  <a:chExt cx="964800" cy="619200"/>
                </a:xfrm>
              </p:grpSpPr>
              <p:sp>
                <p:nvSpPr>
                  <p:cNvPr id="852"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53"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54"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55"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56"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57"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858"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859"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860" name="Group 105"/>
                <p:cNvGrpSpPr/>
                <p:nvPr/>
              </p:nvGrpSpPr>
              <p:grpSpPr>
                <a:xfrm>
                  <a:off x="3630240" y="2597040"/>
                  <a:ext cx="964440" cy="619560"/>
                  <a:chOff x="3630240" y="2597040"/>
                  <a:chExt cx="964440" cy="619560"/>
                </a:xfrm>
              </p:grpSpPr>
              <p:sp>
                <p:nvSpPr>
                  <p:cNvPr id="861"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62"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63"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64"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65"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66"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67" name="Group 112"/>
                <p:cNvGrpSpPr/>
                <p:nvPr/>
              </p:nvGrpSpPr>
              <p:grpSpPr>
                <a:xfrm>
                  <a:off x="3416400" y="2737080"/>
                  <a:ext cx="964440" cy="619560"/>
                  <a:chOff x="3416400" y="2737080"/>
                  <a:chExt cx="964440" cy="619560"/>
                </a:xfrm>
              </p:grpSpPr>
              <p:sp>
                <p:nvSpPr>
                  <p:cNvPr id="868"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69"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0"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1"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2"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3"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874" name="Group 119"/>
                <p:cNvGrpSpPr/>
                <p:nvPr/>
              </p:nvGrpSpPr>
              <p:grpSpPr>
                <a:xfrm>
                  <a:off x="3209040" y="2923560"/>
                  <a:ext cx="964800" cy="619560"/>
                  <a:chOff x="3209040" y="2923560"/>
                  <a:chExt cx="964800" cy="619560"/>
                </a:xfrm>
              </p:grpSpPr>
              <p:sp>
                <p:nvSpPr>
                  <p:cNvPr id="875"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876"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7"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8"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79"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880"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881"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882"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883"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884" name="CustomShape 129"/>
              <p:cNvSpPr/>
              <p:nvPr/>
            </p:nvSpPr>
            <p:spPr>
              <a:xfrm>
                <a:off x="6162480" y="2466360"/>
                <a:ext cx="95724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en-US" sz="2400" b="1" strike="noStrike" spc="-1">
                    <a:solidFill>
                      <a:srgbClr val="000000"/>
                    </a:solidFill>
                    <a:latin typeface="Trebuchet MS"/>
                    <a:ea typeface="DejaVu Sans"/>
                  </a:rPr>
                  <a:t>Host</a:t>
                </a:r>
                <a:endParaRPr lang="en-US" sz="2400" b="0" strike="noStrike" spc="-1">
                  <a:latin typeface="Arial"/>
                </a:endParaRPr>
              </a:p>
            </p:txBody>
          </p:sp>
          <p:sp>
            <p:nvSpPr>
              <p:cNvPr id="885"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886" name="CustomShape 131"/>
            <p:cNvSpPr/>
            <p:nvPr/>
          </p:nvSpPr>
          <p:spPr>
            <a:xfrm>
              <a:off x="2194920" y="3913200"/>
              <a:ext cx="191700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a:solidFill>
                    <a:srgbClr val="000000"/>
                  </a:solidFill>
                  <a:latin typeface="Trebuchet MS"/>
                  <a:ea typeface="DejaVu Sans"/>
                </a:rPr>
                <a:t>Compute Unit</a:t>
              </a:r>
              <a:endParaRPr lang="en-US" sz="2000" b="0" strike="noStrike" spc="-1">
                <a:latin typeface="Arial"/>
              </a:endParaRPr>
            </a:p>
          </p:txBody>
        </p:sp>
        <p:sp>
          <p:nvSpPr>
            <p:cNvPr id="887"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888"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889"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a:t>
            </a:r>
            <a:r>
              <a:rPr lang="en-US" sz="4400" b="0" strike="noStrike" spc="-1">
                <a:solidFill>
                  <a:srgbClr val="F79646"/>
                </a:solidFill>
                <a:latin typeface="Trebuchet MS"/>
              </a:rPr>
              <a:t>BIG </a:t>
            </a:r>
            <a:r>
              <a:rPr lang="en-US" sz="4400" b="0" strike="noStrike" spc="-1">
                <a:solidFill>
                  <a:srgbClr val="000000"/>
                </a:solidFill>
                <a:latin typeface="Trebuchet MS"/>
              </a:rPr>
              <a:t>idea behind OpenCL</a:t>
            </a:r>
            <a:endParaRPr lang="en-US" sz="4400" b="0" strike="noStrike" spc="-1">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loops with functions (a </a:t>
            </a:r>
            <a:r>
              <a:rPr lang="en-US" sz="3200" b="0" strike="noStrike" spc="-1">
                <a:solidFill>
                  <a:srgbClr val="F79646"/>
                </a:solidFill>
                <a:latin typeface="Trebuchet MS"/>
              </a:rPr>
              <a:t>kernel</a:t>
            </a:r>
            <a:r>
              <a:rPr lang="en-US" sz="3200" b="0" strike="noStrike" spc="-1">
                <a:solidFill>
                  <a:srgbClr val="000000"/>
                </a:solidFill>
                <a:latin typeface="Trebuchet MS"/>
              </a:rPr>
              <a:t>) executing at each point in a problem domain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process a 1024x1024 image with one kernel invocation per pixel or 1024x1024=1,048,576 kernel executions</a:t>
            </a:r>
            <a:endParaRPr lang="en-US" sz="2800" b="0" strike="noStrike" spc="-1">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C0504D"/>
                </a:solidFill>
                <a:latin typeface="Trebuchet MS"/>
                <a:ea typeface="DejaVu Sans"/>
              </a:rPr>
              <a:t>Traditional loops</a:t>
            </a:r>
            <a:endParaRPr lang="en-US" sz="2400" b="0" strike="noStrike" spc="-1">
              <a:latin typeface="Arial"/>
            </a:endParaRPr>
          </a:p>
        </p:txBody>
      </p:sp>
      <p:sp>
        <p:nvSpPr>
          <p:cNvPr id="893" name="CustomShape 4"/>
          <p:cNvSpPr/>
          <p:nvPr/>
        </p:nvSpPr>
        <p:spPr>
          <a:xfrm>
            <a:off x="392508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479"/>
              </a:spcBef>
            </a:pPr>
            <a:r>
              <a:rPr lang="en-US" sz="2400" b="0" strike="noStrike" spc="-1">
                <a:solidFill>
                  <a:srgbClr val="C0504D"/>
                </a:solidFill>
                <a:latin typeface="Trebuchet MS"/>
                <a:ea typeface="DejaVu Sans"/>
              </a:rPr>
              <a:t>Data Parallel OpenCL</a:t>
            </a:r>
            <a:endParaRPr lang="en-US" sz="2400" b="0" strike="noStrike" spc="-1">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77933C"/>
                </a:solidFill>
                <a:latin typeface="Courier New Bold"/>
                <a:ea typeface="DejaVu Sans"/>
              </a:rPr>
              <a:t>void</a:t>
            </a:r>
            <a:r>
              <a:rPr lang="en-US" sz="1800" b="1" strike="noStrike" spc="-1">
                <a:solidFill>
                  <a:srgbClr val="000000"/>
                </a:solidFill>
                <a:latin typeface="Courier New Bold"/>
                <a:ea typeface="DejaVu Sans"/>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ea typeface="DejaVu Sans"/>
              </a:rPr>
              <a:t>mul</a:t>
            </a:r>
            <a:r>
              <a:rPr lang="en-US" sz="1800" b="1" strike="noStrike" spc="-1">
                <a:solidFill>
                  <a:srgbClr val="000000"/>
                </a:solidFill>
                <a:latin typeface="Courier New Bold"/>
                <a:ea typeface="DejaVu Sans"/>
              </a:rPr>
              <a:t>(</a:t>
            </a:r>
            <a:r>
              <a:rPr lang="en-US" sz="1800" b="1" strike="noStrike" spc="-1">
                <a:solidFill>
                  <a:srgbClr val="77933C"/>
                </a:solidFill>
                <a:latin typeface="Courier New Bold"/>
                <a:ea typeface="DejaVu Sans"/>
              </a:rPr>
              <a:t>const</a:t>
            </a:r>
            <a:r>
              <a:rPr lang="en-US" sz="1800" b="1" strike="noStrike" spc="-1">
                <a:solidFill>
                  <a:srgbClr val="C0504D"/>
                </a:solidFill>
                <a:latin typeface="Courier New Bold"/>
                <a:ea typeface="DejaVu Sans"/>
              </a:rPr>
              <a:t> </a:t>
            </a:r>
            <a:r>
              <a:rPr lang="en-US" sz="1800" b="1" strike="noStrike" spc="-1">
                <a:solidFill>
                  <a:srgbClr val="77933C"/>
                </a:solidFill>
                <a:latin typeface="Courier New Bold"/>
                <a:ea typeface="DejaVu Sans"/>
              </a:rPr>
              <a:t>int </a:t>
            </a:r>
            <a:r>
              <a:rPr lang="en-US" sz="1800" b="1" strike="noStrike" spc="-1">
                <a:solidFill>
                  <a:srgbClr val="000000"/>
                </a:solidFill>
                <a:latin typeface="Courier New Bold"/>
                <a:ea typeface="DejaVu Sans"/>
              </a:rPr>
              <a:t>n,</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const float</a:t>
            </a:r>
            <a:r>
              <a:rPr lang="en-US" sz="1800" b="1" strike="noStrike" spc="-1">
                <a:solidFill>
                  <a:srgbClr val="C0504D"/>
                </a:solidFill>
                <a:latin typeface="Courier New Bold"/>
                <a:ea typeface="DejaVu Sans"/>
              </a:rPr>
              <a:t> </a:t>
            </a:r>
            <a:r>
              <a:rPr lang="en-US" sz="1800" b="1" strike="noStrike" spc="-1">
                <a:solidFill>
                  <a:srgbClr val="000000"/>
                </a:solidFill>
                <a:latin typeface="Courier New Bold"/>
                <a:ea typeface="DejaVu Sans"/>
              </a:rPr>
              <a:t>*a,</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const float </a:t>
            </a:r>
            <a:r>
              <a:rPr lang="en-US" sz="1800" b="1" strike="noStrike" spc="-1">
                <a:solidFill>
                  <a:srgbClr val="000000"/>
                </a:solidFill>
                <a:latin typeface="Courier New Bold"/>
                <a:ea typeface="DejaVu Sans"/>
              </a:rPr>
              <a:t>*b,</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float </a:t>
            </a:r>
            <a:r>
              <a:rPr lang="en-US" sz="1800" b="1" strike="noStrike" spc="-1">
                <a:solidFill>
                  <a:srgbClr val="000000"/>
                </a:solidFill>
                <a:latin typeface="Courier New Bold"/>
                <a:ea typeface="DejaVu Sans"/>
              </a:rPr>
              <a:t>*c)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int </a:t>
            </a:r>
            <a:r>
              <a:rPr lang="en-US" sz="1800" b="1" strike="noStrike" spc="-1">
                <a:solidFill>
                  <a:srgbClr val="000000"/>
                </a:solidFill>
                <a:latin typeface="Courier New Bold"/>
                <a:ea typeface="DejaVu Sans"/>
              </a:rPr>
              <a:t>i;</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for </a:t>
            </a:r>
            <a:r>
              <a:rPr lang="en-US" sz="1800" b="1" strike="noStrike" spc="-1">
                <a:solidFill>
                  <a:srgbClr val="000000"/>
                </a:solidFill>
                <a:latin typeface="Courier New Bold"/>
                <a:ea typeface="DejaVu Sans"/>
              </a:rPr>
              <a:t>(i = 0; i &lt; n; i++)</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c[i] = a[i] * b[i];</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8064A2"/>
                </a:solidFill>
                <a:latin typeface="Courier New Bold"/>
                <a:ea typeface="DejaVu Sans"/>
              </a:rPr>
              <a:t>__kernel </a:t>
            </a:r>
            <a:r>
              <a:rPr lang="en-US" sz="1800" b="1" strike="noStrike" spc="-1">
                <a:solidFill>
                  <a:srgbClr val="77933C"/>
                </a:solidFill>
                <a:latin typeface="Courier New Bold"/>
                <a:ea typeface="DejaVu Sans"/>
              </a:rPr>
              <a:t>void</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ea typeface="DejaVu Sans"/>
              </a:rPr>
              <a:t>mul</a:t>
            </a:r>
            <a:r>
              <a:rPr lang="en-US" sz="1800" b="1" strike="noStrike" spc="-1">
                <a:solidFill>
                  <a:srgbClr val="000000"/>
                </a:solidFill>
                <a:latin typeface="Courier New Bold"/>
                <a:ea typeface="DejaVu Sans"/>
              </a:rPr>
              <a:t>(</a:t>
            </a:r>
            <a:r>
              <a:rPr lang="en-US" sz="1800" b="1" strike="noStrike" spc="-1">
                <a:solidFill>
                  <a:srgbClr val="8064A2"/>
                </a:solidFill>
                <a:latin typeface="Courier New Bold"/>
                <a:ea typeface="DejaVu Sans"/>
              </a:rPr>
              <a:t>__global </a:t>
            </a:r>
            <a:r>
              <a:rPr lang="en-US" sz="1800" b="1" strike="noStrike" spc="-1">
                <a:solidFill>
                  <a:srgbClr val="77933C"/>
                </a:solidFill>
                <a:latin typeface="Courier New Bold"/>
                <a:ea typeface="DejaVu Sans"/>
              </a:rPr>
              <a:t>const float</a:t>
            </a:r>
            <a:r>
              <a:rPr lang="en-US" sz="1800" b="1" strike="noStrike" spc="-1">
                <a:solidFill>
                  <a:srgbClr val="C0504D"/>
                </a:solidFill>
                <a:latin typeface="Courier New Bold"/>
                <a:ea typeface="DejaVu Sans"/>
              </a:rPr>
              <a:t> </a:t>
            </a:r>
            <a:r>
              <a:rPr lang="en-US" sz="1800" b="1" strike="noStrike" spc="-1">
                <a:solidFill>
                  <a:srgbClr val="000000"/>
                </a:solidFill>
                <a:latin typeface="Courier New Bold"/>
                <a:ea typeface="DejaVu Sans"/>
              </a:rPr>
              <a:t>*a,</a:t>
            </a:r>
            <a:endParaRPr lang="en-US" sz="1800" b="0" strike="noStrike" spc="-1">
              <a:latin typeface="Arial"/>
            </a:endParaRPr>
          </a:p>
          <a:p>
            <a:pPr>
              <a:lnSpc>
                <a:spcPct val="100000"/>
              </a:lnSpc>
              <a:spcBef>
                <a:spcPts val="360"/>
              </a:spcBef>
            </a:pPr>
            <a:r>
              <a:rPr lang="en-US" sz="1800" b="1" strike="noStrike" spc="-1">
                <a:solidFill>
                  <a:srgbClr val="8064A2"/>
                </a:solidFill>
                <a:latin typeface="Courier New Bold"/>
                <a:ea typeface="DejaVu Sans"/>
              </a:rPr>
              <a:t>    __global </a:t>
            </a:r>
            <a:r>
              <a:rPr lang="en-US" sz="1800" b="1" strike="noStrike" spc="-1">
                <a:solidFill>
                  <a:srgbClr val="77933C"/>
                </a:solidFill>
                <a:latin typeface="Courier New Bold"/>
                <a:ea typeface="DejaVu Sans"/>
              </a:rPr>
              <a:t>const float </a:t>
            </a:r>
            <a:r>
              <a:rPr lang="en-US" sz="1800" b="1" strike="noStrike" spc="-1">
                <a:solidFill>
                  <a:srgbClr val="000000"/>
                </a:solidFill>
                <a:latin typeface="Courier New Bold"/>
                <a:ea typeface="DejaVu Sans"/>
              </a:rPr>
              <a:t>*b,</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8064A2"/>
                </a:solidFill>
                <a:latin typeface="Courier New Bold"/>
                <a:ea typeface="DejaVu Sans"/>
              </a:rPr>
              <a:t>__global       </a:t>
            </a:r>
            <a:r>
              <a:rPr lang="en-US" sz="1800" b="1" strike="noStrike" spc="-1">
                <a:solidFill>
                  <a:srgbClr val="77933C"/>
                </a:solidFill>
                <a:latin typeface="Courier New Bold"/>
                <a:ea typeface="DejaVu Sans"/>
              </a:rPr>
              <a:t>float </a:t>
            </a:r>
            <a:r>
              <a:rPr lang="en-US" sz="1800" b="1" strike="noStrike" spc="-1">
                <a:solidFill>
                  <a:srgbClr val="000000"/>
                </a:solidFill>
                <a:latin typeface="Courier New Bold"/>
                <a:ea typeface="DejaVu Sans"/>
              </a:rPr>
              <a:t>*c)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a:t>
            </a:r>
            <a:r>
              <a:rPr lang="en-US" sz="1800" b="1" strike="noStrike" spc="-1">
                <a:solidFill>
                  <a:srgbClr val="77933C"/>
                </a:solidFill>
                <a:latin typeface="Courier New Bold"/>
                <a:ea typeface="DejaVu Sans"/>
              </a:rPr>
              <a:t>int </a:t>
            </a:r>
            <a:r>
              <a:rPr lang="en-US" sz="1800" b="1" strike="noStrike" spc="-1">
                <a:solidFill>
                  <a:srgbClr val="000000"/>
                </a:solidFill>
                <a:latin typeface="Courier New Bold"/>
                <a:ea typeface="DejaVu Sans"/>
              </a:rPr>
              <a:t>id = </a:t>
            </a:r>
            <a:r>
              <a:rPr lang="en-US" sz="1800" b="1" strike="noStrike" spc="-1">
                <a:solidFill>
                  <a:srgbClr val="558ED5"/>
                </a:solidFill>
                <a:latin typeface="Courier New Bold"/>
                <a:ea typeface="DejaVu Sans"/>
              </a:rPr>
              <a:t>get_global_id</a:t>
            </a:r>
            <a:r>
              <a:rPr lang="en-US" sz="1800" b="1" strike="noStrike" spc="-1">
                <a:solidFill>
                  <a:srgbClr val="000000"/>
                </a:solidFill>
                <a:latin typeface="Courier New Bold"/>
                <a:ea typeface="DejaVu Sans"/>
              </a:rPr>
              <a:t>(0);</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c[id] = a[id] * b[id];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many instances of the 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called </a:t>
            </a:r>
            <a:r>
              <a:rPr lang="en-US" sz="1800" b="1" i="1" strike="noStrike" spc="-1">
                <a:solidFill>
                  <a:srgbClr val="000000"/>
                </a:solidFill>
                <a:latin typeface="Courier New Bold"/>
                <a:ea typeface="DejaVu Sans"/>
              </a:rPr>
              <a:t>work-items</a:t>
            </a:r>
            <a:r>
              <a:rPr lang="en-US" sz="1800" b="1" strike="noStrike" spc="-1">
                <a:solidFill>
                  <a:srgbClr val="000000"/>
                </a:solidFill>
                <a:latin typeface="Courier New Bold"/>
                <a:ea typeface="DejaVu Sans"/>
              </a:rPr>
              <a:t>, execute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ea typeface="DejaVu Sans"/>
              </a:rPr>
              <a:t>// in parallel</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N-dimensional domain of work-items</a:t>
            </a:r>
            <a:endParaRPr lang="en-US" sz="3600" b="0" strike="noStrike" spc="-1">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89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Choose the dimensions that are “best” for your algorithm</a:t>
            </a:r>
            <a:endParaRPr lang="en-US" sz="3200" b="0" strike="noStrike" spc="-1">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99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OpenCL N Dimensional Range (NDRange)</a:t>
            </a:r>
            <a:endParaRPr lang="en-US" sz="4400" b="0" strike="noStrike" spc="-1">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problem we want to compute should have some </a:t>
            </a:r>
            <a:r>
              <a:rPr lang="en-US" sz="3200" b="1" strike="noStrike" spc="-1">
                <a:solidFill>
                  <a:srgbClr val="C0504D"/>
                </a:solidFill>
                <a:latin typeface="Trebuchet MS"/>
              </a:rPr>
              <a:t>dimensionality</a:t>
            </a:r>
            <a:r>
              <a:rPr lang="en-US" sz="3200" b="0" strike="noStrike" spc="-1">
                <a:solidFill>
                  <a:srgbClr val="000000"/>
                </a:solidFill>
                <a:latin typeface="Trebuchet MS"/>
              </a:rPr>
              <a:t>;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example, compute a kernel on all points in a cube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we execute the kernel we specify </a:t>
            </a:r>
            <a:r>
              <a:rPr lang="en-US" sz="3200" b="1" strike="noStrike" spc="-1">
                <a:solidFill>
                  <a:srgbClr val="C0504D"/>
                </a:solidFill>
                <a:latin typeface="Trebuchet MS"/>
              </a:rPr>
              <a:t>up to 3 dimensions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also </a:t>
            </a:r>
            <a:r>
              <a:rPr lang="en-US" sz="3200" b="1" strike="noStrike" spc="-1">
                <a:solidFill>
                  <a:srgbClr val="C0504D"/>
                </a:solidFill>
                <a:latin typeface="Trebuchet MS"/>
              </a:rPr>
              <a:t>specify the total problem size</a:t>
            </a:r>
            <a:r>
              <a:rPr lang="en-US" sz="3200" b="0" strike="noStrike" spc="-1">
                <a:solidFill>
                  <a:srgbClr val="C0504D"/>
                </a:solidFill>
                <a:latin typeface="Trebuchet MS"/>
              </a:rPr>
              <a:t> </a:t>
            </a:r>
            <a:r>
              <a:rPr lang="en-US" sz="3200" b="0" strike="noStrike" spc="-1">
                <a:solidFill>
                  <a:srgbClr val="000000"/>
                </a:solidFill>
                <a:latin typeface="Trebuchet MS"/>
              </a:rPr>
              <a:t>in each dimension – this is called the </a:t>
            </a:r>
            <a:r>
              <a:rPr lang="en-US" sz="3200" b="1" strike="noStrike" spc="-1">
                <a:solidFill>
                  <a:srgbClr val="C0504D"/>
                </a:solidFill>
                <a:latin typeface="Trebuchet MS"/>
              </a:rPr>
              <a:t>global</a:t>
            </a:r>
            <a:r>
              <a:rPr lang="en-US" sz="3200" b="0" strike="noStrike" spc="-1">
                <a:solidFill>
                  <a:srgbClr val="C0504D"/>
                </a:solidFill>
                <a:latin typeface="Trebuchet MS"/>
              </a:rPr>
              <a:t> </a:t>
            </a:r>
            <a:r>
              <a:rPr lang="en-US" sz="3200" b="0" strike="noStrike" spc="-1">
                <a:solidFill>
                  <a:srgbClr val="000000"/>
                </a:solidFill>
                <a:latin typeface="Trebuchet MS"/>
              </a:rPr>
              <a:t>size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associate each point in the iteration space with a </a:t>
            </a:r>
            <a:r>
              <a:rPr lang="en-US" sz="3200" b="1" strike="noStrike" spc="-1">
                <a:solidFill>
                  <a:srgbClr val="C0504D"/>
                </a:solidFill>
                <a:latin typeface="Trebuchet MS"/>
              </a:rPr>
              <a:t>work-item</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OpenCL N Dimensional Range (NDRange)</a:t>
            </a:r>
            <a:endParaRPr lang="en-US" sz="4400" b="0" strike="noStrike" spc="-1">
              <a:latin typeface="Arial"/>
            </a:endParaRPr>
          </a:p>
        </p:txBody>
      </p:sp>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Work-items are grouped into </a:t>
            </a:r>
            <a:r>
              <a:rPr lang="en-US" sz="3200" b="1" strike="noStrike" spc="-1">
                <a:solidFill>
                  <a:srgbClr val="C0504D"/>
                </a:solidFill>
                <a:latin typeface="Trebuchet MS"/>
              </a:rPr>
              <a:t>work-groups</a:t>
            </a:r>
            <a:r>
              <a:rPr lang="en-US" sz="3200" b="0" strike="noStrike" spc="-1">
                <a:solidFill>
                  <a:srgbClr val="000000"/>
                </a:solidFill>
                <a:latin typeface="Trebuchet MS"/>
              </a:rPr>
              <a:t>; work-items within a work-group can share </a:t>
            </a:r>
            <a:r>
              <a:rPr lang="en-US" sz="3200" b="1" strike="noStrike" spc="-1">
                <a:solidFill>
                  <a:srgbClr val="C0504D"/>
                </a:solidFill>
                <a:latin typeface="Trebuchet MS"/>
              </a:rPr>
              <a:t>local</a:t>
            </a:r>
            <a:r>
              <a:rPr lang="en-US" sz="3200" b="1" strike="noStrike" spc="-1">
                <a:solidFill>
                  <a:srgbClr val="000000"/>
                </a:solidFill>
                <a:latin typeface="Trebuchet MS"/>
              </a:rPr>
              <a:t> </a:t>
            </a:r>
            <a:r>
              <a:rPr lang="en-US" sz="3200" b="1" strike="noStrike" spc="-1">
                <a:solidFill>
                  <a:srgbClr val="C0504D"/>
                </a:solidFill>
                <a:latin typeface="Trebuchet MS"/>
              </a:rPr>
              <a:t>memory</a:t>
            </a:r>
            <a:r>
              <a:rPr lang="en-US" sz="3200" b="1" strike="noStrike" spc="-1">
                <a:solidFill>
                  <a:srgbClr val="000000"/>
                </a:solidFill>
                <a:latin typeface="Trebuchet MS"/>
              </a:rPr>
              <a:t> </a:t>
            </a:r>
            <a:r>
              <a:rPr lang="en-US" sz="3200" b="0" strike="noStrike" spc="-1">
                <a:solidFill>
                  <a:srgbClr val="000000"/>
                </a:solidFill>
                <a:latin typeface="Trebuchet MS"/>
              </a:rPr>
              <a:t>and can </a:t>
            </a:r>
            <a:r>
              <a:rPr lang="en-US" sz="3200" b="1" strike="noStrike" spc="-1">
                <a:solidFill>
                  <a:srgbClr val="F79646"/>
                </a:solidFill>
                <a:latin typeface="Trebuchet MS"/>
              </a:rPr>
              <a:t>synchronize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specify the number of work-items in a work-group – this is called the </a:t>
            </a:r>
            <a:r>
              <a:rPr lang="en-US" sz="3200" b="1" strike="noStrike" spc="-1">
                <a:solidFill>
                  <a:srgbClr val="C0504D"/>
                </a:solidFill>
                <a:latin typeface="Trebuchet MS"/>
              </a:rPr>
              <a:t>local</a:t>
            </a:r>
            <a:r>
              <a:rPr lang="en-US" sz="3200" b="0" strike="noStrike" spc="-1">
                <a:solidFill>
                  <a:srgbClr val="C0504D"/>
                </a:solidFill>
                <a:latin typeface="Trebuchet MS"/>
              </a:rPr>
              <a:t> </a:t>
            </a:r>
            <a:r>
              <a:rPr lang="en-US" sz="3200" b="0" strike="noStrike" spc="-1">
                <a:solidFill>
                  <a:srgbClr val="000000"/>
                </a:solidFill>
                <a:latin typeface="Trebuchet MS"/>
              </a:rPr>
              <a:t>(work-group) size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the OpenCL run-time can choose the work-group size for you (usually not optimally)</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561"/>
              </a:spcBef>
              <a:buClr>
                <a:srgbClr val="4F81BD"/>
              </a:buClr>
              <a:buFont typeface="Arial"/>
              <a:buChar char="•"/>
            </a:pPr>
            <a:r>
              <a:rPr lang="en-US" sz="2800" b="1" i="1"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Per work-item</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1" i="1"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within a</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1" i="1" strike="noStrike" spc="-1">
                <a:solidFill>
                  <a:srgbClr val="F79646"/>
                </a:solidFill>
                <a:latin typeface="Trebuchet MS"/>
              </a:rPr>
              <a:t>Global Memory /Constant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Visible to all</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work-groups</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1" i="1"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a:t>
            </a:r>
            <a:endParaRPr lang="en-US" sz="2400" b="0" strike="noStrike" spc="-1">
              <a:latin typeface="Arial"/>
            </a:endParaRPr>
          </a:p>
        </p:txBody>
      </p:sp>
      <p:pic>
        <p:nvPicPr>
          <p:cNvPr id="1007" name="Content Placeholder 6"/>
          <p:cNvPicPr/>
          <p:nvPr/>
        </p:nvPicPr>
        <p:blipFill>
          <a:blip r:embed="rId2"/>
          <a:stretch/>
        </p:blipFill>
        <p:spPr>
          <a:xfrm>
            <a:off x="3708000" y="1052640"/>
            <a:ext cx="5354640" cy="4034880"/>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u="sng" strike="noStrike" spc="-1">
                <a:solidFill>
                  <a:srgbClr val="C0504D"/>
                </a:solidFill>
                <a:uFillTx/>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You are responsible for moving data from</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 global → local </a:t>
            </a:r>
            <a:r>
              <a:rPr lang="en-US" sz="2800" b="0" i="1" strike="noStrike" spc="-1">
                <a:solidFill>
                  <a:srgbClr val="000000"/>
                </a:solidFill>
                <a:latin typeface="Trebuchet MS"/>
                <a:ea typeface="DejaVu Sans"/>
              </a:rPr>
              <a:t>and</a:t>
            </a:r>
            <a:r>
              <a:rPr lang="en-US" sz="2800" b="0" strike="noStrike" spc="-1">
                <a:solidFill>
                  <a:srgbClr val="000000"/>
                </a:solidFill>
                <a:latin typeface="Trebuchet MS"/>
                <a:ea typeface="DejaVu Sans"/>
              </a:rPr>
              <a:t> back</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Context and Command-Queues</a:t>
            </a:r>
            <a:endParaRPr lang="en-US" sz="4400" b="0" strike="noStrike" spc="-1">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561"/>
              </a:spcBef>
              <a:buClr>
                <a:srgbClr val="C0504D"/>
              </a:buClr>
              <a:buFont typeface="Arial"/>
              <a:buChar char="•"/>
            </a:pPr>
            <a:r>
              <a:rPr lang="en-US" sz="2800" b="1" i="1" strike="noStrike" spc="-1">
                <a:solidFill>
                  <a:srgbClr val="C0504D"/>
                </a:solidFill>
                <a:latin typeface="Trebuchet MS"/>
              </a:rPr>
              <a:t>Context</a:t>
            </a:r>
            <a:r>
              <a:rPr lang="en-US" sz="2800" b="0" strike="noStrike" spc="-1">
                <a:solidFill>
                  <a:srgbClr val="C0504D"/>
                </a:solidFill>
                <a:latin typeface="Trebuchet MS"/>
              </a:rPr>
              <a:t>: </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The environment within which kernels execute and in which synchronization and memory management is defined. </a:t>
            </a:r>
            <a:endParaRPr lang="en-US" sz="24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The </a:t>
            </a:r>
            <a:r>
              <a:rPr lang="en-US" sz="2800" b="1" i="1" strike="noStrike" spc="-1">
                <a:solidFill>
                  <a:srgbClr val="C0504D"/>
                </a:solidFill>
                <a:latin typeface="Trebuchet MS"/>
              </a:rPr>
              <a:t>context</a:t>
            </a:r>
            <a:r>
              <a:rPr lang="en-US" sz="2800" b="0" strike="noStrike" spc="-1">
                <a:solidFill>
                  <a:srgbClr val="C0504D"/>
                </a:solidFill>
                <a:latin typeface="Trebuchet MS"/>
              </a:rPr>
              <a:t> </a:t>
            </a:r>
            <a:r>
              <a:rPr lang="en-US" sz="2800" b="0" strike="noStrike" spc="-1">
                <a:solidFill>
                  <a:srgbClr val="000000"/>
                </a:solidFill>
                <a:latin typeface="Trebuchet MS"/>
              </a:rPr>
              <a:t>includes:</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One or more devices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Device memory </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One or more command-queues</a:t>
            </a:r>
            <a:endParaRPr lang="en-US" sz="24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All </a:t>
            </a:r>
            <a:r>
              <a:rPr lang="en-US" sz="2800" b="1" i="1" strike="noStrike" spc="-1">
                <a:solidFill>
                  <a:srgbClr val="C0504D"/>
                </a:solidFill>
                <a:latin typeface="Trebuchet MS"/>
              </a:rPr>
              <a:t>commands</a:t>
            </a:r>
            <a:r>
              <a:rPr lang="en-US" sz="2800" b="0" strike="noStrike" spc="-1">
                <a:solidFill>
                  <a:srgbClr val="C0504D"/>
                </a:solidFill>
                <a:latin typeface="Trebuchet MS"/>
              </a:rPr>
              <a:t> </a:t>
            </a:r>
            <a:r>
              <a:rPr lang="en-US" sz="2800" b="0" strike="noStrike" spc="-1">
                <a:solidFill>
                  <a:srgbClr val="000000"/>
                </a:solidFill>
                <a:latin typeface="Trebuchet MS"/>
              </a:rPr>
              <a:t>for a device (kernel execution, synchronization, and memory transfer operations) are submitted through a </a:t>
            </a:r>
            <a:r>
              <a:rPr lang="en-US" sz="2800" b="1" i="1" strike="noStrike" spc="-1">
                <a:solidFill>
                  <a:srgbClr val="C0504D"/>
                </a:solidFill>
                <a:latin typeface="Trebuchet MS"/>
              </a:rPr>
              <a:t>command-queue</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Each </a:t>
            </a:r>
            <a:r>
              <a:rPr lang="en-US" sz="2800" b="1" i="1" strike="noStrike" spc="-1">
                <a:solidFill>
                  <a:srgbClr val="C0504D"/>
                </a:solidFill>
                <a:latin typeface="Trebuchet MS"/>
              </a:rPr>
              <a:t>command-queue</a:t>
            </a:r>
            <a:r>
              <a:rPr lang="en-US" sz="2800" b="1" i="1" strike="noStrike" spc="-1">
                <a:solidFill>
                  <a:srgbClr val="000000"/>
                </a:solidFill>
                <a:latin typeface="Trebuchet MS"/>
              </a:rPr>
              <a:t> </a:t>
            </a:r>
            <a:r>
              <a:rPr lang="en-US" sz="2800" b="0" strike="noStrike" spc="-1">
                <a:solidFill>
                  <a:srgbClr val="000000"/>
                </a:solidFill>
                <a:latin typeface="Trebuchet MS"/>
              </a:rPr>
              <a:t>points to a single device within a context.</a:t>
            </a:r>
            <a:endParaRPr lang="en-US" sz="2800" b="0" strike="noStrike" spc="-1">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1600" b="1" strike="noStrike" spc="-1">
                <a:solidFill>
                  <a:srgbClr val="003434"/>
                </a:solidFill>
                <a:latin typeface="Trebuchet MS"/>
                <a:ea typeface="DejaVu Sans"/>
              </a:rPr>
              <a:t>Queue</a:t>
            </a:r>
            <a:endParaRPr lang="en-US" sz="1600" b="0" strike="noStrike" spc="-1">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800" b="1" strike="noStrike" spc="-1">
                <a:solidFill>
                  <a:srgbClr val="000000"/>
                </a:solidFill>
                <a:latin typeface="Trebuchet MS"/>
                <a:ea typeface="DejaVu Sans"/>
              </a:rPr>
              <a:t>Context</a:t>
            </a:r>
            <a:endParaRPr lang="en-US" sz="2800" b="0" strike="noStrike" spc="-1">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a:solidFill>
                  <a:srgbClr val="000000"/>
                </a:solidFill>
                <a:latin typeface="Trebuchet MS"/>
                <a:ea typeface="ヒラギノ角ゴ ProN W3"/>
              </a:rPr>
              <a:t> </a:t>
            </a:r>
            <a:endParaRPr lang="en-US" sz="1800" b="0" strike="noStrike" spc="-1">
              <a:latin typeface="Arial"/>
            </a:endParaRPr>
          </a:p>
          <a:p>
            <a:pPr algn="ctr">
              <a:lnSpc>
                <a:spcPct val="100000"/>
              </a:lnSpc>
            </a:pPr>
            <a:r>
              <a:rPr lang="en-US" sz="2000" b="1" strike="noStrike" spc="-1">
                <a:solidFill>
                  <a:srgbClr val="000000"/>
                </a:solidFill>
                <a:latin typeface="Trebuchet MS"/>
                <a:ea typeface="ヒラギノ角ゴ ProN W3"/>
              </a:rPr>
              <a:t>Device</a:t>
            </a:r>
            <a:endParaRPr lang="en-US" sz="2000" b="0" strike="noStrike" spc="-1">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5440" y="300384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1" strike="noStrike" spc="-1">
                <a:solidFill>
                  <a:srgbClr val="000000"/>
                </a:solidFill>
                <a:latin typeface="Trebuchet MS"/>
                <a:ea typeface="DejaVu Sans"/>
              </a:rPr>
              <a:t>Device Memory</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Execution model (kernels)</a:t>
            </a:r>
            <a:endParaRPr lang="en-US" sz="4400" b="0" strike="noStrike" spc="-1">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execution model … define a problem domain and execute an instance of a </a:t>
            </a:r>
            <a:r>
              <a:rPr lang="en-US" sz="3200" b="1" strike="noStrike" spc="-1">
                <a:solidFill>
                  <a:srgbClr val="C0504D"/>
                </a:solidFill>
                <a:latin typeface="Trebuchet MS"/>
              </a:rPr>
              <a:t>kernel</a:t>
            </a:r>
            <a:r>
              <a:rPr lang="en-US" sz="3200" b="0" strike="noStrike" spc="-1">
                <a:solidFill>
                  <a:srgbClr val="C0504D"/>
                </a:solidFill>
                <a:latin typeface="Trebuchet MS"/>
              </a:rPr>
              <a:t> </a:t>
            </a:r>
            <a:r>
              <a:rPr lang="en-US" sz="3200" b="0" strike="noStrike" spc="-1">
                <a:solidFill>
                  <a:srgbClr val="000000"/>
                </a:solidFill>
                <a:latin typeface="Trebuchet MS"/>
              </a:rPr>
              <a:t>for each point in the domain</a:t>
            </a:r>
            <a:endParaRPr lang="en-US" sz="3200" b="0" strike="noStrike" spc="-1">
              <a:latin typeface="Arial"/>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4F81BD"/>
                </a:solidFill>
                <a:latin typeface="Courier New Bold"/>
                <a:ea typeface="DejaVu Sans"/>
              </a:rPr>
              <a:t>__kernel</a:t>
            </a:r>
            <a:r>
              <a:rPr lang="en-US" sz="2400" b="1" strike="noStrike" spc="-1">
                <a:solidFill>
                  <a:srgbClr val="000000"/>
                </a:solidFill>
                <a:latin typeface="Courier New Bold"/>
                <a:ea typeface="DejaVu Sans"/>
              </a:rPr>
              <a:t> </a:t>
            </a:r>
            <a:r>
              <a:rPr lang="en-US" sz="2400" b="1" strike="noStrike" spc="-1">
                <a:solidFill>
                  <a:srgbClr val="C0504D"/>
                </a:solidFill>
                <a:latin typeface="Courier New Bold"/>
                <a:ea typeface="DejaVu Sans"/>
              </a:rPr>
              <a:t>void</a:t>
            </a:r>
            <a:r>
              <a:rPr lang="en-US" sz="2400" b="1" strike="noStrike" spc="-1">
                <a:solidFill>
                  <a:srgbClr val="000000"/>
                </a:solidFill>
                <a:latin typeface="Courier New Bold"/>
                <a:ea typeface="DejaVu Sans"/>
              </a:rPr>
              <a:t> </a:t>
            </a:r>
            <a:r>
              <a:rPr lang="en-US" sz="2400" b="1" strike="noStrike" spc="-1">
                <a:solidFill>
                  <a:srgbClr val="17375E"/>
                </a:solidFill>
                <a:latin typeface="Courier New Bold"/>
                <a:ea typeface="DejaVu Sans"/>
              </a:rPr>
              <a:t>times_two</a:t>
            </a: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__global</a:t>
            </a:r>
            <a:r>
              <a:rPr lang="en-US" sz="2400" b="1" strike="noStrike" spc="-1">
                <a:solidFill>
                  <a:srgbClr val="000000"/>
                </a:solidFill>
                <a:latin typeface="Courier New Bold"/>
                <a:ea typeface="DejaVu Sans"/>
              </a:rPr>
              <a:t> </a:t>
            </a:r>
            <a:r>
              <a:rPr lang="en-US" sz="2400" b="1" strike="noStrike" spc="-1">
                <a:solidFill>
                  <a:srgbClr val="C0504D"/>
                </a:solidFill>
                <a:latin typeface="Courier New Bold"/>
                <a:ea typeface="DejaVu Sans"/>
              </a:rPr>
              <a:t>float</a:t>
            </a:r>
            <a:r>
              <a:rPr lang="en-US" sz="2400" b="1" strike="noStrike" spc="-1">
                <a:solidFill>
                  <a:srgbClr val="000000"/>
                </a:solidFill>
                <a:latin typeface="Courier New Bold"/>
                <a:ea typeface="DejaVu Sans"/>
              </a:rPr>
              <a:t>* input,</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__global </a:t>
            </a:r>
            <a:r>
              <a:rPr lang="en-US" sz="2400" b="1" strike="noStrike" spc="-1">
                <a:solidFill>
                  <a:srgbClr val="C0504D"/>
                </a:solidFill>
                <a:latin typeface="Courier New Bold"/>
                <a:ea typeface="DejaVu Sans"/>
              </a:rPr>
              <a:t>float</a:t>
            </a:r>
            <a:r>
              <a:rPr lang="en-US" sz="2400" b="1" strike="noStrike" spc="-1">
                <a:solidFill>
                  <a:srgbClr val="000000"/>
                </a:solidFill>
                <a:latin typeface="Courier New Bold"/>
                <a:ea typeface="DejaVu Sans"/>
              </a:rPr>
              <a:t>* output)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i = </a:t>
            </a:r>
            <a:r>
              <a:rPr lang="en-US" sz="2400" b="1" strike="noStrike" spc="-1">
                <a:solidFill>
                  <a:srgbClr val="4F81BD"/>
                </a:solidFill>
                <a:latin typeface="Courier New Bold"/>
                <a:ea typeface="DejaVu Sans"/>
              </a:rPr>
              <a:t>get_global_id</a:t>
            </a:r>
            <a:r>
              <a:rPr lang="en-US" sz="2400" b="1" strike="noStrike" spc="-1">
                <a:solidFill>
                  <a:srgbClr val="000000"/>
                </a:solidFill>
                <a:latin typeface="Courier New Bold"/>
                <a:ea typeface="DejaVu Sans"/>
              </a:rPr>
              <a:t>(0);</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output[i] = 2.0f * input[i];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4720" cy="27072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4720" cy="27072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Building Program Objects</a:t>
            </a:r>
            <a:endParaRPr lang="en-US" sz="4400" b="0" strike="noStrike" spc="-1">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a:t>
            </a:r>
            <a:r>
              <a:rPr lang="en-US" sz="3200" b="0" u="sng" strike="noStrike" spc="-1">
                <a:solidFill>
                  <a:srgbClr val="000000"/>
                </a:solidFill>
                <a:uFillTx/>
                <a:latin typeface="Trebuchet MS"/>
              </a:rPr>
              <a:t>program object</a:t>
            </a:r>
            <a:r>
              <a:rPr lang="en-US" sz="3200" b="0" strike="noStrike" spc="-1">
                <a:solidFill>
                  <a:srgbClr val="000000"/>
                </a:solidFill>
                <a:latin typeface="Trebuchet MS"/>
              </a:rPr>
              <a:t> encapsulates: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context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program kernel source or binary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List of target devices and build options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C API build process to create a program object:</a:t>
            </a:r>
            <a:endParaRPr lang="en-US" sz="32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Courier New Bold"/>
              </a:rPr>
              <a:t>clCreateProgramWithSource()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Courier New Bold"/>
              </a:rPr>
              <a:t>clCreateProgramWithBinary()</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OpenCL uses </a:t>
            </a:r>
            <a:r>
              <a:rPr lang="en-US" sz="1800" b="0" strike="noStrike" spc="-1">
                <a:solidFill>
                  <a:srgbClr val="F79646"/>
                </a:solidFill>
                <a:latin typeface="Trebuchet MS"/>
                <a:ea typeface="DejaVu Sans"/>
              </a:rPr>
              <a:t>runtime compilation </a:t>
            </a:r>
            <a:r>
              <a:rPr lang="en-US" sz="1800" b="0" strike="noStrike" spc="-1">
                <a:solidFill>
                  <a:srgbClr val="000000"/>
                </a:solidFill>
                <a:latin typeface="Trebuchet MS"/>
                <a:ea typeface="DejaVu Sans"/>
              </a:rPr>
              <a:t>… because in general you don’t know the details of the target device when you ship the program</a:t>
            </a:r>
            <a:endParaRPr lang="en-US" sz="1800" b="0" strike="noStrike" spc="-1">
              <a:latin typeface="Arial"/>
            </a:endParaRPr>
          </a:p>
          <a:p>
            <a:pPr>
              <a:lnSpc>
                <a:spcPct val="100000"/>
              </a:lnSpc>
            </a:pPr>
            <a:endParaRPr lang="en-US" sz="1800" b="0" strike="noStrike" spc="-1">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a:solidFill>
                    <a:srgbClr val="FFFFFF"/>
                  </a:solidFill>
                  <a:latin typeface="Trebuchet MS"/>
                  <a:ea typeface="DejaVu Sans"/>
                </a:rPr>
                <a:t>Compile for GPU</a:t>
              </a:r>
              <a:endParaRPr lang="en-US" sz="1800" b="0" strike="noStrike" spc="-1">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a:solidFill>
                    <a:srgbClr val="FFFFFF"/>
                  </a:solidFill>
                  <a:latin typeface="Trebuchet MS"/>
                  <a:ea typeface="DejaVu Sans"/>
                </a:rPr>
                <a:t>Compile for CPU</a:t>
              </a:r>
              <a:endParaRPr lang="en-US" sz="1800" b="0" strike="noStrike" spc="-1">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a:solidFill>
                  <a:srgbClr val="000000"/>
                </a:solidFill>
                <a:latin typeface="Trebuchet MS"/>
                <a:ea typeface="DejaVu Sans"/>
              </a:rPr>
              <a:t>GPU</a:t>
            </a:r>
            <a:endParaRPr lang="en-US" sz="1800" b="0" strike="noStrike" spc="-1">
              <a:latin typeface="Arial"/>
            </a:endParaRPr>
          </a:p>
          <a:p>
            <a:pPr marL="31680" algn="ctr">
              <a:lnSpc>
                <a:spcPct val="100000"/>
              </a:lnSpc>
            </a:pPr>
            <a:r>
              <a:rPr lang="en-US" sz="1800" b="1" strike="noStrike" spc="-1">
                <a:solidFill>
                  <a:srgbClr val="000000"/>
                </a:solidFill>
                <a:latin typeface="Trebuchet MS"/>
                <a:ea typeface="DejaVu Sans"/>
              </a:rPr>
              <a:t>code</a:t>
            </a:r>
            <a:endParaRPr lang="en-US" sz="1800" b="0" strike="noStrike" spc="-1">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a:solidFill>
                  <a:srgbClr val="000000"/>
                </a:solidFill>
                <a:latin typeface="Trebuchet MS"/>
                <a:ea typeface="DejaVu Sans"/>
              </a:rPr>
              <a:t>CPU</a:t>
            </a:r>
            <a:endParaRPr lang="en-US" sz="1800" b="0" strike="noStrike" spc="-1">
              <a:latin typeface="Arial"/>
            </a:endParaRPr>
          </a:p>
          <a:p>
            <a:pPr marL="31680" algn="ctr">
              <a:lnSpc>
                <a:spcPct val="100000"/>
              </a:lnSpc>
            </a:pPr>
            <a:r>
              <a:rPr lang="en-US" sz="1800" b="1" strike="noStrike" spc="-1">
                <a:solidFill>
                  <a:srgbClr val="000000"/>
                </a:solidFill>
                <a:latin typeface="Trebuchet MS"/>
                <a:ea typeface="DejaVu Sans"/>
              </a:rPr>
              <a:t>code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Example: vector addition</a:t>
            </a:r>
            <a:endParaRPr lang="en-US" sz="4400" b="0" strike="noStrike" spc="-1">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“hello world” program of data parallel programming is a program to add two vectors</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endParaRPr lang="en-US" sz="3200" b="0" strike="noStrike" spc="-1">
              <a:latin typeface="Arial"/>
            </a:endParaRPr>
          </a:p>
          <a:p>
            <a:pPr algn="ctr">
              <a:lnSpc>
                <a:spcPct val="100000"/>
              </a:lnSpc>
              <a:spcBef>
                <a:spcPts val="641"/>
              </a:spcBef>
            </a:pPr>
            <a:r>
              <a:rPr lang="en-US" sz="3200" b="1" strike="noStrike" spc="-1">
                <a:solidFill>
                  <a:srgbClr val="9BBB59"/>
                </a:solidFill>
                <a:latin typeface="Courier New Bold"/>
              </a:rPr>
              <a:t>C[i] = A[i] + B[i] for i=0 to N-1</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OpenCL solution, there are two parts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Kernel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Host code</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Addition - Kernel</a:t>
            </a:r>
            <a:endParaRPr lang="en-US" sz="4400" b="0" strike="noStrike" spc="-1">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Addition – Host</a:t>
            </a:r>
            <a:endParaRPr lang="en-US" sz="4400" b="0" strike="noStrike" spc="-1">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a:t>
            </a:r>
            <a:r>
              <a:rPr lang="en-US" sz="3200" b="0" u="sng" strike="noStrike" spc="-1">
                <a:solidFill>
                  <a:srgbClr val="000000"/>
                </a:solidFill>
                <a:uFillTx/>
                <a:latin typeface="Trebuchet MS"/>
              </a:rPr>
              <a:t>host program</a:t>
            </a:r>
            <a:r>
              <a:rPr lang="en-US" sz="3200" b="0" strike="noStrike" spc="-1">
                <a:solidFill>
                  <a:srgbClr val="000000"/>
                </a:solidFill>
                <a:latin typeface="Trebuchet MS"/>
              </a:rPr>
              <a:t> is the code that runs on the host to: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Setup the environment for the OpenCL program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 and manage kernels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5 simple steps in a basic host program:</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Define the </a:t>
            </a:r>
            <a:r>
              <a:rPr lang="en-US" sz="2800" b="1" i="1" strike="noStrike" spc="-1">
                <a:solidFill>
                  <a:srgbClr val="F79646"/>
                </a:solidFill>
                <a:latin typeface="Trebuchet MS"/>
              </a:rPr>
              <a:t>platform</a:t>
            </a:r>
            <a:r>
              <a:rPr lang="en-US" sz="2800" b="0" strike="noStrike" spc="-1">
                <a:solidFill>
                  <a:srgbClr val="F79646"/>
                </a:solidFill>
                <a:latin typeface="Trebuchet MS"/>
              </a:rPr>
              <a:t> </a:t>
            </a:r>
            <a:r>
              <a:rPr lang="en-US" sz="2800" b="0" strike="noStrike" spc="-1">
                <a:solidFill>
                  <a:srgbClr val="000000"/>
                </a:solidFill>
                <a:latin typeface="Trebuchet MS"/>
              </a:rPr>
              <a:t>… platform = devices+context+queues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Create and Build the </a:t>
            </a:r>
            <a:r>
              <a:rPr lang="en-US" sz="2800" b="1" i="1" strike="noStrike" spc="-1">
                <a:solidFill>
                  <a:srgbClr val="F79646"/>
                </a:solidFill>
                <a:latin typeface="Trebuchet MS"/>
              </a:rPr>
              <a:t>program</a:t>
            </a:r>
            <a:r>
              <a:rPr lang="en-US" sz="2800" b="0" strike="noStrike" spc="-1">
                <a:solidFill>
                  <a:srgbClr val="F79646"/>
                </a:solidFill>
                <a:latin typeface="Trebuchet MS"/>
              </a:rPr>
              <a:t> </a:t>
            </a:r>
            <a:r>
              <a:rPr lang="en-US" sz="2800" b="0" strike="noStrike" spc="-1">
                <a:solidFill>
                  <a:srgbClr val="000000"/>
                </a:solidFill>
                <a:latin typeface="Trebuchet MS"/>
              </a:rPr>
              <a:t>(dynamic library for kernels)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Setup </a:t>
            </a:r>
            <a:r>
              <a:rPr lang="en-US" sz="2800" b="1" i="1" strike="noStrike" spc="-1">
                <a:solidFill>
                  <a:srgbClr val="F79646"/>
                </a:solidFill>
                <a:latin typeface="Trebuchet MS"/>
              </a:rPr>
              <a:t>memory</a:t>
            </a:r>
            <a:r>
              <a:rPr lang="en-US" sz="2800" b="0" strike="noStrike" spc="-1">
                <a:solidFill>
                  <a:srgbClr val="F79646"/>
                </a:solidFill>
                <a:latin typeface="Trebuchet MS"/>
              </a:rPr>
              <a:t> </a:t>
            </a:r>
            <a:r>
              <a:rPr lang="en-US" sz="2800" b="0" strike="noStrike" spc="-1">
                <a:solidFill>
                  <a:srgbClr val="000000"/>
                </a:solidFill>
                <a:latin typeface="Trebuchet MS"/>
              </a:rPr>
              <a:t>objects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Define the </a:t>
            </a:r>
            <a:r>
              <a:rPr lang="en-US" sz="2800" b="1" i="1" strike="noStrike" spc="-1">
                <a:solidFill>
                  <a:srgbClr val="F79646"/>
                </a:solidFill>
                <a:latin typeface="Trebuchet MS"/>
              </a:rPr>
              <a:t>kernel</a:t>
            </a:r>
            <a:r>
              <a:rPr lang="en-US" sz="2800" b="0" strike="noStrike" spc="-1">
                <a:solidFill>
                  <a:srgbClr val="F79646"/>
                </a:solidFill>
                <a:latin typeface="Trebuchet MS"/>
              </a:rPr>
              <a:t> </a:t>
            </a:r>
            <a:r>
              <a:rPr lang="en-US" sz="2800" b="0" strike="noStrike" spc="-1">
                <a:solidFill>
                  <a:srgbClr val="000000"/>
                </a:solidFill>
                <a:latin typeface="Trebuchet MS"/>
              </a:rPr>
              <a:t>(attach arguments to kernel functions)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Submit </a:t>
            </a:r>
            <a:r>
              <a:rPr lang="en-US" sz="2800" b="1" i="1" strike="noStrike" spc="-1">
                <a:solidFill>
                  <a:srgbClr val="F79646"/>
                </a:solidFill>
                <a:latin typeface="Trebuchet MS"/>
              </a:rPr>
              <a:t>commands</a:t>
            </a:r>
            <a:r>
              <a:rPr lang="en-US" sz="2800" b="0" strike="noStrike" spc="-1">
                <a:solidFill>
                  <a:srgbClr val="F79646"/>
                </a:solidFill>
                <a:latin typeface="Trebuchet MS"/>
              </a:rPr>
              <a:t> </a:t>
            </a:r>
            <a:r>
              <a:rPr lang="en-US" sz="2800" b="0" strike="noStrike" spc="-1">
                <a:solidFill>
                  <a:srgbClr val="000000"/>
                </a:solidFill>
                <a:latin typeface="Trebuchet MS"/>
              </a:rPr>
              <a:t>… transfer memory objects and execute kernels</a:t>
            </a:r>
            <a:endParaRPr lang="en-US" sz="2800" b="0" strike="noStrike" spc="-1">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3204000" y="5056560"/>
            <a:ext cx="4968000" cy="155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Trebuchet MS"/>
                <a:ea typeface="DejaVu Sans"/>
              </a:rPr>
              <a:t>As we go over the next set of slides, cross reference  content on the slides to the reference card.  This will help you get used to the reference card and how to pull information from the card and express it in code. </a:t>
            </a:r>
            <a:endParaRPr lang="en-US" sz="1600" b="0" strike="noStrike" spc="-1">
              <a:latin typeface="Arial"/>
            </a:endParaRPr>
          </a:p>
          <a:p>
            <a:pPr>
              <a:lnSpc>
                <a:spcPct val="100000"/>
              </a:lnSpc>
            </a:pP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The basic platform and runtime APIs in OpenCL (using C)</a:t>
            </a:r>
            <a:endParaRPr lang="en-US" sz="4400" b="0" strike="noStrike" spc="-1">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en-US" sz="2100" b="1" strike="noStrike" spc="-1">
                <a:solidFill>
                  <a:srgbClr val="000000"/>
                </a:solidFill>
                <a:latin typeface="Arial Narrow"/>
                <a:ea typeface="ヒラギノ角ゴ ProN W3"/>
              </a:rPr>
              <a:t>Context</a:t>
            </a:r>
            <a:endParaRPr lang="en-US" sz="2100" b="0" strike="noStrike" spc="-1">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CPU program binary</a:t>
            </a:r>
            <a:endParaRPr lang="en-US" sz="900" b="0" strike="noStrike" spc="-1">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GPU program binary</a:t>
            </a:r>
            <a:endParaRPr lang="en-US" sz="900" b="0" strike="noStrike" spc="-1">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Buffers</a:t>
            </a:r>
            <a:endParaRPr lang="en-US" sz="1500" b="0" strike="noStrike" spc="-1">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Images</a:t>
            </a:r>
            <a:endParaRPr lang="en-US" sz="1500" b="0" strike="noStrike" spc="-1">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In</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Out of</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000000"/>
                </a:solidFill>
                <a:latin typeface="Arial Narrow"/>
                <a:ea typeface="ヒラギノ角ゴ ProN W3"/>
              </a:rPr>
              <a:t>Compute Device</a:t>
            </a:r>
            <a:endParaRPr lang="en-US" sz="1500" b="0" strike="noStrike" spc="-1">
              <a:latin typeface="Arial"/>
            </a:endParaRPr>
          </a:p>
        </p:txBody>
      </p:sp>
      <p:pic>
        <p:nvPicPr>
          <p:cNvPr id="1101" name="Picture 62"/>
          <p:cNvPicPr/>
          <p:nvPr/>
        </p:nvPicPr>
        <p:blipFill>
          <a:blip r:embed="rId2"/>
          <a:stretch/>
        </p:blipFill>
        <p:spPr>
          <a:xfrm>
            <a:off x="0" y="5533560"/>
            <a:ext cx="9018000"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CPU</a:t>
            </a:r>
            <a:endParaRPr lang="en-US" sz="1500" b="0" strike="noStrike" spc="-1">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Programs</a:t>
            </a:r>
            <a:endParaRPr lang="en-US" sz="1500" b="0" strike="noStrike" spc="-1">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Kernels</a:t>
            </a:r>
            <a:endParaRPr lang="en-US" sz="1500" b="0" strike="noStrike" spc="-1">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Memory Objects</a:t>
            </a:r>
            <a:endParaRPr lang="en-US" sz="1500" b="0" strike="noStrike" spc="-1">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Command Queues</a:t>
            </a:r>
            <a:endParaRPr lang="en-US" sz="15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1. Define the platform</a:t>
            </a:r>
            <a:endParaRPr lang="en-US" sz="4400" b="0" strike="noStrike" spc="-1">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Grab the first available </a:t>
            </a:r>
            <a:r>
              <a:rPr lang="en-US" sz="2400" b="0" strike="noStrike" spc="-1">
                <a:solidFill>
                  <a:srgbClr val="F79646"/>
                </a:solidFill>
                <a:latin typeface="Trebuchet MS"/>
              </a:rPr>
              <a:t>platform</a:t>
            </a:r>
            <a:r>
              <a:rPr lang="en-US" sz="2400" b="0" strike="noStrike" spc="-1">
                <a:solidFill>
                  <a:srgbClr val="000000"/>
                </a:solidFill>
                <a:latin typeface="Trebuchet MS"/>
              </a:rPr>
              <a:t>:</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clGetPlatformIDs</a:t>
            </a:r>
            <a:r>
              <a:rPr lang="en-US" sz="2000" b="0" strike="noStrike" spc="-1">
                <a:solidFill>
                  <a:srgbClr val="000000"/>
                </a:solidFill>
                <a:latin typeface="Courier New Bold"/>
              </a:rPr>
              <a:t>(1, &amp;firstPlatformId, </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&amp;numPlatforms);</a:t>
            </a:r>
            <a:endParaRPr lang="en-US" sz="2000" b="0" strike="noStrike" spc="-1">
              <a:latin typeface="Arial"/>
            </a:endParaRPr>
          </a:p>
          <a:p>
            <a:pPr marL="457200">
              <a:lnSpc>
                <a:spcPct val="100000"/>
              </a:lnSpc>
              <a:spcBef>
                <a:spcPts val="281"/>
              </a:spcBef>
            </a:pPr>
            <a:endParaRPr lang="en-US" sz="2000" b="0" strike="noStrike" spc="-1">
              <a:latin typeface="Arial"/>
            </a:endParaRPr>
          </a:p>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Use the first CPU </a:t>
            </a:r>
            <a:r>
              <a:rPr lang="en-US" sz="2400" b="0" strike="noStrike" spc="-1">
                <a:solidFill>
                  <a:srgbClr val="F79646"/>
                </a:solidFill>
                <a:latin typeface="Trebuchet MS"/>
              </a:rPr>
              <a:t>device </a:t>
            </a:r>
            <a:r>
              <a:rPr lang="en-US" sz="2400" b="0" strike="noStrike" spc="-1">
                <a:solidFill>
                  <a:srgbClr val="000000"/>
                </a:solidFill>
                <a:latin typeface="Trebuchet MS"/>
              </a:rPr>
              <a:t>the platform provides:</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clGetDeviceIDs</a:t>
            </a:r>
            <a:r>
              <a:rPr lang="en-US" sz="2000" b="0" strike="noStrike" spc="-1">
                <a:solidFill>
                  <a:srgbClr val="000000"/>
                </a:solidFill>
                <a:latin typeface="Courier New Bold"/>
              </a:rPr>
              <a:t>(firstPlatformId,</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CL_DEVICE_TYPE_CPU, 1, &amp;device_id, NULL);</a:t>
            </a:r>
            <a:endParaRPr lang="en-US" sz="2000" b="0" strike="noStrike" spc="-1">
              <a:latin typeface="Arial"/>
            </a:endParaRPr>
          </a:p>
          <a:p>
            <a:pPr marL="457200">
              <a:lnSpc>
                <a:spcPct val="100000"/>
              </a:lnSpc>
              <a:spcBef>
                <a:spcPts val="281"/>
              </a:spcBef>
            </a:pPr>
            <a:endParaRPr lang="en-US" sz="2000" b="0" strike="noStrike" spc="-1">
              <a:latin typeface="Arial"/>
            </a:endParaRPr>
          </a:p>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Create a simple </a:t>
            </a:r>
            <a:r>
              <a:rPr lang="en-US" sz="2400" b="0" strike="noStrike" spc="-1">
                <a:solidFill>
                  <a:srgbClr val="F79646"/>
                </a:solidFill>
                <a:latin typeface="Trebuchet MS"/>
              </a:rPr>
              <a:t>context </a:t>
            </a:r>
            <a:r>
              <a:rPr lang="en-US" sz="2400" b="0" strike="noStrike" spc="-1">
                <a:solidFill>
                  <a:srgbClr val="000000"/>
                </a:solidFill>
                <a:latin typeface="Trebuchet MS"/>
              </a:rPr>
              <a:t>with a single device:</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context = </a:t>
            </a:r>
            <a:r>
              <a:rPr lang="en-US" sz="2000" b="0" strike="noStrike" spc="-1">
                <a:solidFill>
                  <a:srgbClr val="17375E"/>
                </a:solidFill>
                <a:latin typeface="Courier New Bold"/>
              </a:rPr>
              <a:t>clCreateContext</a:t>
            </a:r>
            <a:r>
              <a:rPr lang="en-US" sz="2000" b="0" strike="noStrike" spc="-1">
                <a:solidFill>
                  <a:srgbClr val="000000"/>
                </a:solidFill>
                <a:latin typeface="Courier New Bold"/>
              </a:rPr>
              <a:t>(firstPlatformId, 1,</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&amp;device_id, NULL, NULL, &amp;err);</a:t>
            </a:r>
            <a:endParaRPr lang="en-US" sz="2000" b="0" strike="noStrike" spc="-1">
              <a:latin typeface="Arial"/>
            </a:endParaRPr>
          </a:p>
          <a:p>
            <a:pPr marL="457200">
              <a:lnSpc>
                <a:spcPct val="100000"/>
              </a:lnSpc>
              <a:spcBef>
                <a:spcPts val="281"/>
              </a:spcBef>
            </a:pPr>
            <a:endParaRPr lang="en-US" sz="2000" b="0" strike="noStrike" spc="-1">
              <a:latin typeface="Arial"/>
            </a:endParaRPr>
          </a:p>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Create a simple </a:t>
            </a:r>
            <a:r>
              <a:rPr lang="en-US" sz="2400" b="0" strike="noStrike" spc="-1">
                <a:solidFill>
                  <a:srgbClr val="F79646"/>
                </a:solidFill>
                <a:latin typeface="Trebuchet MS"/>
              </a:rPr>
              <a:t>command-queue</a:t>
            </a:r>
            <a:r>
              <a:rPr lang="en-US" sz="2400" b="0" strike="noStrike" spc="-1">
                <a:solidFill>
                  <a:srgbClr val="9BBB59"/>
                </a:solidFill>
                <a:latin typeface="Trebuchet MS"/>
              </a:rPr>
              <a:t> </a:t>
            </a:r>
            <a:r>
              <a:rPr lang="en-US" sz="2400" b="0" strike="noStrike" spc="-1">
                <a:solidFill>
                  <a:srgbClr val="000000"/>
                </a:solidFill>
                <a:latin typeface="Trebuchet MS"/>
              </a:rPr>
              <a:t>to feed our device:</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commands = </a:t>
            </a:r>
            <a:r>
              <a:rPr lang="en-US" sz="2000" b="0" strike="noStrike" spc="-1">
                <a:solidFill>
                  <a:srgbClr val="17375E"/>
                </a:solidFill>
                <a:latin typeface="Courier New Bold"/>
              </a:rPr>
              <a:t>clCreateCommandQueue</a:t>
            </a:r>
            <a:r>
              <a:rPr lang="en-US" sz="2000" b="0" strike="noStrike" spc="-1">
                <a:solidFill>
                  <a:srgbClr val="000000"/>
                </a:solidFill>
                <a:latin typeface="Courier New Bold"/>
              </a:rPr>
              <a:t>(context, device_id,</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0, &amp;err);</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Command-Queues</a:t>
            </a:r>
            <a:endParaRPr lang="en-US" sz="4400" b="0" strike="noStrike" spc="-1">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Commands include:</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Kernel executions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Memory object management</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Synchronization</a:t>
            </a:r>
            <a:endParaRPr lang="en-US" sz="24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The only way to submit </a:t>
            </a:r>
            <a:r>
              <a:rPr lang="en-US" sz="2800" b="0" strike="noStrike" spc="-1">
                <a:solidFill>
                  <a:srgbClr val="4F81BD"/>
                </a:solidFill>
                <a:latin typeface="Trebuchet MS"/>
              </a:rPr>
              <a:t>commands</a:t>
            </a:r>
            <a:r>
              <a:rPr lang="en-US" sz="2800" b="0" strike="noStrike" spc="-1">
                <a:solidFill>
                  <a:srgbClr val="000000"/>
                </a:solidFill>
                <a:latin typeface="Trebuchet MS"/>
              </a:rPr>
              <a:t> to a device is through a </a:t>
            </a:r>
            <a:r>
              <a:rPr lang="en-US" sz="2800" b="0" strike="noStrike" spc="-1">
                <a:solidFill>
                  <a:srgbClr val="F79646"/>
                </a:solidFill>
                <a:latin typeface="Trebuchet MS"/>
              </a:rPr>
              <a:t>command-queue</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Each command-queue points to a </a:t>
            </a:r>
            <a:r>
              <a:rPr lang="en-US" sz="2800" b="0" strike="noStrike" spc="-1">
                <a:solidFill>
                  <a:srgbClr val="4F81BD"/>
                </a:solidFill>
                <a:latin typeface="Trebuchet MS"/>
              </a:rPr>
              <a:t>single</a:t>
            </a:r>
            <a:r>
              <a:rPr lang="en-US" sz="2800" b="0" strike="noStrike" spc="-1">
                <a:solidFill>
                  <a:srgbClr val="000000"/>
                </a:solidFill>
                <a:latin typeface="Trebuchet MS"/>
              </a:rPr>
              <a:t> device within a context. </a:t>
            </a:r>
            <a:endParaRPr lang="en-US" sz="28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Multiple command-queues can feed a single device.</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Used to define independent streams of commands that don’t require synchronization</a:t>
            </a:r>
            <a:endParaRPr lang="en-US" sz="2400" b="0" strike="noStrike" spc="-1">
              <a:latin typeface="Arial"/>
            </a:endParaRPr>
          </a:p>
          <a:p>
            <a:pPr>
              <a:lnSpc>
                <a:spcPct val="100000"/>
              </a:lnSpc>
              <a:spcBef>
                <a:spcPts val="561"/>
              </a:spcBef>
            </a:pPr>
            <a:endParaRPr lang="en-US" sz="2400" b="0" strike="noStrike" spc="-1">
              <a:latin typeface="Arial"/>
            </a:endParaRPr>
          </a:p>
          <a:p>
            <a:pPr>
              <a:lnSpc>
                <a:spcPct val="100000"/>
              </a:lnSpc>
              <a:spcBef>
                <a:spcPts val="561"/>
              </a:spcBef>
            </a:pPr>
            <a:endParaRPr lang="en-US" sz="2400" b="0" strike="noStrike" spc="-1">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Command-Queue execution details</a:t>
            </a:r>
            <a:endParaRPr lang="en-US" sz="4400" b="0" strike="noStrike" spc="-1">
              <a:latin typeface="Arial"/>
            </a:endParaRPr>
          </a:p>
        </p:txBody>
      </p:sp>
      <p:sp>
        <p:nvSpPr>
          <p:cNvPr id="1134" name="CustomShape 2"/>
          <p:cNvSpPr/>
          <p:nvPr/>
        </p:nvSpPr>
        <p:spPr>
          <a:xfrm>
            <a:off x="179640" y="1196640"/>
            <a:ext cx="6120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1" i="1" strike="noStrike" spc="-1">
                <a:solidFill>
                  <a:srgbClr val="C0504D"/>
                </a:solidFill>
                <a:latin typeface="Trebuchet MS"/>
              </a:rPr>
              <a:t>Command queues </a:t>
            </a:r>
            <a:r>
              <a:rPr lang="en-US" sz="2400" b="0" strike="noStrike" spc="-1">
                <a:solidFill>
                  <a:srgbClr val="000000"/>
                </a:solidFill>
                <a:latin typeface="Trebuchet MS"/>
              </a:rPr>
              <a:t>can be configured in different ways to control how commands execute</a:t>
            </a:r>
            <a:endParaRPr lang="en-US" sz="2400" b="0" strike="noStrike" spc="-1">
              <a:latin typeface="Arial"/>
            </a:endParaRPr>
          </a:p>
          <a:p>
            <a:pPr marL="343080" indent="-342360">
              <a:lnSpc>
                <a:spcPct val="100000"/>
              </a:lnSpc>
              <a:spcBef>
                <a:spcPts val="479"/>
              </a:spcBef>
              <a:buClr>
                <a:srgbClr val="C0504D"/>
              </a:buClr>
              <a:buFont typeface="Arial"/>
              <a:buChar char="•"/>
            </a:pPr>
            <a:r>
              <a:rPr lang="en-US" sz="2400" b="1" i="1" strike="noStrike" spc="-1">
                <a:solidFill>
                  <a:srgbClr val="C0504D"/>
                </a:solidFill>
                <a:latin typeface="Trebuchet MS"/>
              </a:rPr>
              <a:t>In-order queues</a:t>
            </a:r>
            <a:r>
              <a:rPr lang="en-US" sz="2400" b="0" strike="noStrike" spc="-1">
                <a:solidFill>
                  <a:srgbClr val="C0504D"/>
                </a:solidFill>
                <a:latin typeface="Trebuchet MS"/>
              </a:rPr>
              <a:t>:</a:t>
            </a:r>
            <a:endParaRPr lang="en-US" sz="2400" b="0" strike="noStrike" spc="-1">
              <a:latin typeface="Arial"/>
            </a:endParaRPr>
          </a:p>
          <a:p>
            <a:pPr marL="743040" lvl="1" indent="-285120">
              <a:lnSpc>
                <a:spcPct val="100000"/>
              </a:lnSpc>
              <a:spcBef>
                <a:spcPts val="360"/>
              </a:spcBef>
              <a:buClr>
                <a:srgbClr val="000000"/>
              </a:buClr>
              <a:buFont typeface="Arial"/>
              <a:buChar char="–"/>
            </a:pPr>
            <a:r>
              <a:rPr lang="en-US" sz="1800" b="0" strike="noStrike" spc="-1">
                <a:solidFill>
                  <a:srgbClr val="000000"/>
                </a:solidFill>
                <a:latin typeface="Trebuchet MS"/>
              </a:rPr>
              <a:t>Commands are enqueued and complete in the order they appear in the program (program-order)</a:t>
            </a:r>
            <a:endParaRPr lang="en-US" sz="1800" b="0" strike="noStrike" spc="-1">
              <a:latin typeface="Arial"/>
            </a:endParaRPr>
          </a:p>
          <a:p>
            <a:pPr marL="343080" indent="-342360">
              <a:lnSpc>
                <a:spcPct val="100000"/>
              </a:lnSpc>
              <a:spcBef>
                <a:spcPts val="479"/>
              </a:spcBef>
              <a:buClr>
                <a:srgbClr val="C0504D"/>
              </a:buClr>
              <a:buFont typeface="Arial"/>
              <a:buChar char="•"/>
            </a:pPr>
            <a:r>
              <a:rPr lang="en-US" sz="2400" b="1" i="1" strike="noStrike" spc="-1">
                <a:solidFill>
                  <a:srgbClr val="C0504D"/>
                </a:solidFill>
                <a:latin typeface="Trebuchet MS"/>
              </a:rPr>
              <a:t>Out-of-order queues</a:t>
            </a:r>
            <a:r>
              <a:rPr lang="en-US" sz="2400" b="0" strike="noStrike" spc="-1">
                <a:solidFill>
                  <a:srgbClr val="C0504D"/>
                </a:solidFill>
                <a:latin typeface="Trebuchet MS"/>
              </a:rPr>
              <a:t>:</a:t>
            </a:r>
            <a:endParaRPr lang="en-US" sz="2400" b="0" strike="noStrike" spc="-1">
              <a:latin typeface="Arial"/>
            </a:endParaRPr>
          </a:p>
          <a:p>
            <a:pPr marL="743040" lvl="1" indent="-285120">
              <a:lnSpc>
                <a:spcPct val="100000"/>
              </a:lnSpc>
              <a:spcBef>
                <a:spcPts val="360"/>
              </a:spcBef>
              <a:buClr>
                <a:srgbClr val="000000"/>
              </a:buClr>
              <a:buFont typeface="Arial"/>
              <a:buChar char="–"/>
            </a:pPr>
            <a:r>
              <a:rPr lang="en-US" sz="1800" b="0" strike="noStrike" spc="-1">
                <a:solidFill>
                  <a:srgbClr val="000000"/>
                </a:solidFill>
                <a:latin typeface="Trebuchet MS"/>
              </a:rPr>
              <a:t>Commands are enqueued in program-order but can execute (and hence complete) in any order.</a:t>
            </a:r>
            <a:endParaRPr lang="en-US" sz="1800" b="0" strike="noStrike" spc="-1">
              <a:latin typeface="Arial"/>
            </a:endParaRPr>
          </a:p>
          <a:p>
            <a:pPr marL="343080" indent="-342360">
              <a:lnSpc>
                <a:spcPct val="100000"/>
              </a:lnSpc>
              <a:spcBef>
                <a:spcPts val="479"/>
              </a:spcBef>
              <a:buClr>
                <a:srgbClr val="C0504D"/>
              </a:buClr>
              <a:buFont typeface="Arial"/>
              <a:buChar char="•"/>
            </a:pPr>
            <a:r>
              <a:rPr lang="en-US" sz="2400" b="0" strike="noStrike" spc="-1">
                <a:solidFill>
                  <a:srgbClr val="C0504D"/>
                </a:solidFill>
                <a:latin typeface="Trebuchet MS"/>
              </a:rPr>
              <a:t>Execution of commands in the command-queue are guaranteed to be completed at synchronization points</a:t>
            </a:r>
            <a:endParaRPr lang="en-US" sz="2400" b="0" strike="noStrike" spc="-1">
              <a:latin typeface="Arial"/>
            </a:endParaRPr>
          </a:p>
          <a:p>
            <a:pPr marL="743040" lvl="1" indent="-285120">
              <a:lnSpc>
                <a:spcPct val="100000"/>
              </a:lnSpc>
              <a:spcBef>
                <a:spcPts val="360"/>
              </a:spcBef>
              <a:buClr>
                <a:srgbClr val="000000"/>
              </a:buClr>
              <a:buFont typeface="Arial"/>
              <a:buChar char="–"/>
            </a:pPr>
            <a:r>
              <a:rPr lang="en-US" sz="1800" b="0" strike="noStrike" spc="-1">
                <a:solidFill>
                  <a:srgbClr val="000000"/>
                </a:solidFill>
                <a:latin typeface="Trebuchet MS"/>
              </a:rPr>
              <a:t>Discussed later</a:t>
            </a:r>
            <a:endParaRPr lang="en-US" sz="1800" b="0" strike="noStrike" spc="-1">
              <a:latin typeface="Arial"/>
            </a:endParaRPr>
          </a:p>
        </p:txBody>
      </p:sp>
      <p:grpSp>
        <p:nvGrpSpPr>
          <p:cNvPr id="1135" name="Group 3"/>
          <p:cNvGrpSpPr/>
          <p:nvPr/>
        </p:nvGrpSpPr>
        <p:grpSpPr>
          <a:xfrm>
            <a:off x="6390720" y="2302920"/>
            <a:ext cx="2654640" cy="3274200"/>
            <a:chOff x="6390720" y="2302920"/>
            <a:chExt cx="2654640" cy="3274200"/>
          </a:xfrm>
        </p:grpSpPr>
        <p:sp>
          <p:nvSpPr>
            <p:cNvPr id="1136" name="CustomShape 4"/>
            <p:cNvSpPr/>
            <p:nvPr/>
          </p:nvSpPr>
          <p:spPr>
            <a:xfrm>
              <a:off x="6390720" y="2302920"/>
              <a:ext cx="2654640" cy="297324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37" name="Picture 5"/>
            <p:cNvPicPr/>
            <p:nvPr/>
          </p:nvPicPr>
          <p:blipFill>
            <a:blip r:embed="rId2"/>
            <a:stretch/>
          </p:blipFill>
          <p:spPr>
            <a:xfrm>
              <a:off x="6500880" y="3444480"/>
              <a:ext cx="1179360" cy="2132640"/>
            </a:xfrm>
            <a:prstGeom prst="rect">
              <a:avLst/>
            </a:prstGeom>
            <a:ln w="25560">
              <a:noFill/>
            </a:ln>
          </p:spPr>
        </p:pic>
        <p:pic>
          <p:nvPicPr>
            <p:cNvPr id="1138" name="Picture 6"/>
            <p:cNvPicPr/>
            <p:nvPr/>
          </p:nvPicPr>
          <p:blipFill>
            <a:blip r:embed="rId2"/>
            <a:stretch/>
          </p:blipFill>
          <p:spPr>
            <a:xfrm>
              <a:off x="7855200" y="3444480"/>
              <a:ext cx="1179360" cy="2132640"/>
            </a:xfrm>
            <a:prstGeom prst="rect">
              <a:avLst/>
            </a:prstGeom>
            <a:ln w="25560">
              <a:noFill/>
            </a:ln>
          </p:spPr>
        </p:pic>
        <p:sp>
          <p:nvSpPr>
            <p:cNvPr id="1139" name="CustomShape 5"/>
            <p:cNvSpPr/>
            <p:nvPr/>
          </p:nvSpPr>
          <p:spPr>
            <a:xfrm>
              <a:off x="6705360" y="3769560"/>
              <a:ext cx="700200" cy="206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140" name="CustomShape 6"/>
            <p:cNvSpPr/>
            <p:nvPr/>
          </p:nvSpPr>
          <p:spPr>
            <a:xfrm>
              <a:off x="8054640" y="3769560"/>
              <a:ext cx="693720" cy="206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141" name="CustomShape 7"/>
            <p:cNvSpPr/>
            <p:nvPr/>
          </p:nvSpPr>
          <p:spPr>
            <a:xfrm>
              <a:off x="7349040" y="4775040"/>
              <a:ext cx="741960" cy="2692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142" name="CustomShape 8"/>
            <p:cNvSpPr/>
            <p:nvPr/>
          </p:nvSpPr>
          <p:spPr>
            <a:xfrm>
              <a:off x="6643080" y="2582280"/>
              <a:ext cx="820080" cy="78372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143" name="CustomShape 9"/>
            <p:cNvSpPr/>
            <p:nvPr/>
          </p:nvSpPr>
          <p:spPr>
            <a:xfrm>
              <a:off x="7990920" y="2582280"/>
              <a:ext cx="820080" cy="78372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2. Create and Build the program</a:t>
            </a:r>
            <a:endParaRPr lang="en-US" sz="4400" b="0" strike="noStrike" spc="-1">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Define source code for the kernel-program as a string literal (great for toy programs) or read from a file (for real applications).</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Build the </a:t>
            </a:r>
            <a:r>
              <a:rPr lang="en-US" sz="2400" b="0" strike="noStrike" spc="-1">
                <a:solidFill>
                  <a:srgbClr val="F79646"/>
                </a:solidFill>
                <a:latin typeface="Trebuchet MS"/>
              </a:rPr>
              <a:t>program object</a:t>
            </a:r>
            <a:r>
              <a:rPr lang="en-US" sz="2400" b="0" strike="noStrike" spc="-1">
                <a:solidFill>
                  <a:srgbClr val="000000"/>
                </a:solidFill>
                <a:latin typeface="Trebuchet MS"/>
              </a:rPr>
              <a:t>:</a:t>
            </a:r>
            <a:endParaRPr lang="en-US" sz="2400" b="0" strike="noStrike" spc="-1">
              <a:latin typeface="Arial"/>
            </a:endParaRPr>
          </a:p>
          <a:p>
            <a:pPr marL="457200">
              <a:lnSpc>
                <a:spcPct val="100000"/>
              </a:lnSpc>
              <a:spcBef>
                <a:spcPts val="400"/>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program = </a:t>
            </a:r>
            <a:r>
              <a:rPr lang="en-US" sz="2000" b="0" strike="noStrike" spc="-1">
                <a:solidFill>
                  <a:srgbClr val="17375E"/>
                </a:solidFill>
                <a:latin typeface="Courier New Bold"/>
              </a:rPr>
              <a:t>clCreateProgramWithSource</a:t>
            </a:r>
            <a:r>
              <a:rPr lang="en-US" sz="2000" b="0" strike="noStrike" spc="-1">
                <a:solidFill>
                  <a:srgbClr val="000000"/>
                </a:solidFill>
                <a:latin typeface="Courier New Bold"/>
              </a:rPr>
              <a:t>(context, 1</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C0504D"/>
                </a:solidFill>
                <a:latin typeface="Courier New Bold"/>
              </a:rPr>
              <a:t>const char</a:t>
            </a:r>
            <a:r>
              <a:rPr lang="en-US" sz="2000" b="0" strike="noStrike" spc="-1">
                <a:solidFill>
                  <a:srgbClr val="000000"/>
                </a:solidFill>
                <a:latin typeface="Courier New Bold"/>
              </a:rPr>
              <a:t>**) &amp;KernelSource, NULL, &amp;err);</a:t>
            </a:r>
            <a:endParaRPr lang="en-US" sz="2000" b="0" strike="noStrike" spc="-1">
              <a:latin typeface="Arial"/>
            </a:endParaRPr>
          </a:p>
          <a:p>
            <a:pPr marL="457200">
              <a:lnSpc>
                <a:spcPct val="100000"/>
              </a:lnSpc>
              <a:spcBef>
                <a:spcPts val="281"/>
              </a:spcBef>
            </a:pPr>
            <a:endParaRPr lang="en-US" sz="2000" b="0" strike="noStrike" spc="-1">
              <a:latin typeface="Arial"/>
            </a:endParaRPr>
          </a:p>
          <a:p>
            <a:pPr marL="357120" indent="-356400">
              <a:lnSpc>
                <a:spcPct val="100000"/>
              </a:lnSpc>
              <a:spcBef>
                <a:spcPts val="479"/>
              </a:spcBef>
              <a:buClr>
                <a:srgbClr val="F79646"/>
              </a:buClr>
              <a:buFont typeface="Arial"/>
              <a:buChar char="•"/>
            </a:pPr>
            <a:r>
              <a:rPr lang="en-US" sz="2400" b="0" strike="noStrike" spc="-1">
                <a:solidFill>
                  <a:srgbClr val="F79646"/>
                </a:solidFill>
                <a:latin typeface="Trebuchet MS"/>
              </a:rPr>
              <a:t>Compile </a:t>
            </a:r>
            <a:r>
              <a:rPr lang="en-US" sz="2400" b="0" strike="noStrike" spc="-1">
                <a:solidFill>
                  <a:srgbClr val="000000"/>
                </a:solidFill>
                <a:latin typeface="Trebuchet MS"/>
              </a:rPr>
              <a:t>the program to create a “dynamic library” from which specific kernels can be pulled:</a:t>
            </a:r>
            <a:endParaRPr lang="en-US" sz="2400" b="0" strike="noStrike" spc="-1">
              <a:latin typeface="Arial"/>
            </a:endParaRPr>
          </a:p>
          <a:p>
            <a:pPr marL="457200">
              <a:lnSpc>
                <a:spcPct val="100000"/>
              </a:lnSpc>
              <a:spcBef>
                <a:spcPts val="400"/>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clBuildProgram</a:t>
            </a:r>
            <a:r>
              <a:rPr lang="en-US" sz="2000" b="0" strike="noStrike" spc="-1">
                <a:solidFill>
                  <a:srgbClr val="000000"/>
                </a:solidFill>
                <a:latin typeface="Courier New Bold"/>
              </a:rPr>
              <a:t>(program, 0, NULL,NULL,NULL,NULL);</a:t>
            </a:r>
            <a:endParaRPr lang="en-US" sz="20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Error messages</a:t>
            </a:r>
            <a:endParaRPr lang="en-US" sz="4400" b="0" strike="noStrike" spc="-1">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Fetch and print </a:t>
            </a:r>
            <a:r>
              <a:rPr lang="en-US" sz="2400" b="0" strike="noStrike" spc="-1">
                <a:solidFill>
                  <a:srgbClr val="F79646"/>
                </a:solidFill>
                <a:latin typeface="Trebuchet MS"/>
              </a:rPr>
              <a:t>error</a:t>
            </a:r>
            <a:r>
              <a:rPr lang="en-US" sz="2400" b="0" strike="noStrike" spc="-1">
                <a:solidFill>
                  <a:srgbClr val="D99694"/>
                </a:solidFill>
                <a:latin typeface="Trebuchet MS"/>
              </a:rPr>
              <a:t> </a:t>
            </a:r>
            <a:r>
              <a:rPr lang="en-US" sz="2400" b="0" strike="noStrike" spc="-1">
                <a:solidFill>
                  <a:srgbClr val="000000"/>
                </a:solidFill>
                <a:latin typeface="Trebuchet MS"/>
              </a:rPr>
              <a:t>messages:</a:t>
            </a:r>
            <a:endParaRPr lang="en-US" sz="2400" b="0" strike="noStrike" spc="-1">
              <a:latin typeface="Arial"/>
            </a:endParaRPr>
          </a:p>
          <a:p>
            <a:pPr>
              <a:lnSpc>
                <a:spcPct val="100000"/>
              </a:lnSpc>
              <a:spcBef>
                <a:spcPts val="479"/>
              </a:spcBef>
            </a:pPr>
            <a:endParaRPr lang="en-US" sz="2400" b="0" strike="noStrike" spc="-1">
              <a:latin typeface="Arial"/>
            </a:endParaRPr>
          </a:p>
          <a:p>
            <a:pPr marL="457200">
              <a:lnSpc>
                <a:spcPct val="100000"/>
              </a:lnSpc>
              <a:spcBef>
                <a:spcPts val="400"/>
              </a:spcBef>
            </a:pPr>
            <a:r>
              <a:rPr lang="en-US" sz="2000" b="0" strike="noStrike" spc="-1">
                <a:solidFill>
                  <a:srgbClr val="C0504D"/>
                </a:solidFill>
                <a:latin typeface="Courier New Bold"/>
              </a:rPr>
              <a:t>if</a:t>
            </a:r>
            <a:r>
              <a:rPr lang="en-US" sz="2000" b="0" strike="noStrike" spc="-1">
                <a:solidFill>
                  <a:srgbClr val="000000"/>
                </a:solidFill>
                <a:latin typeface="Courier New Bold"/>
              </a:rPr>
              <a:t> (err != </a:t>
            </a:r>
            <a:r>
              <a:rPr lang="en-US" sz="2000" b="0" strike="noStrike" spc="-1">
                <a:solidFill>
                  <a:srgbClr val="4F81BD"/>
                </a:solidFill>
                <a:latin typeface="Courier New Bold"/>
              </a:rPr>
              <a:t>CL_SUCCESS</a:t>
            </a:r>
            <a:r>
              <a:rPr lang="en-US" sz="2000" b="0" strike="noStrike" spc="-1">
                <a:solidFill>
                  <a:srgbClr val="000000"/>
                </a:solidFill>
                <a:latin typeface="Courier New Bold"/>
              </a:rPr>
              <a:t>) {</a:t>
            </a:r>
            <a:endParaRPr lang="en-US" sz="2000" b="0" strike="noStrike" spc="-1">
              <a:latin typeface="Arial"/>
            </a:endParaRPr>
          </a:p>
          <a:p>
            <a:pPr marL="457200">
              <a:lnSpc>
                <a:spcPct val="100000"/>
              </a:lnSpc>
              <a:spcBef>
                <a:spcPts val="400"/>
              </a:spcBef>
            </a:pPr>
            <a:r>
              <a:rPr lang="en-US" sz="2000" b="0" strike="noStrike" spc="-1">
                <a:solidFill>
                  <a:srgbClr val="C0504D"/>
                </a:solidFill>
                <a:latin typeface="Courier New Bold"/>
              </a:rPr>
              <a:t> size_t</a:t>
            </a:r>
            <a:r>
              <a:rPr lang="en-US" sz="2000" b="0" strike="noStrike" spc="-1">
                <a:solidFill>
                  <a:srgbClr val="000000"/>
                </a:solidFill>
                <a:latin typeface="Courier New Bold"/>
              </a:rPr>
              <a:t> len;</a:t>
            </a:r>
            <a:endParaRPr lang="en-US" sz="2000" b="0" strike="noStrike" spc="-1">
              <a:latin typeface="Arial"/>
            </a:endParaRPr>
          </a:p>
          <a:p>
            <a:pPr marL="457200">
              <a:lnSpc>
                <a:spcPct val="100000"/>
              </a:lnSpc>
              <a:spcBef>
                <a:spcPts val="400"/>
              </a:spcBef>
            </a:pPr>
            <a:r>
              <a:rPr lang="en-US" sz="2000" b="0" strike="noStrike" spc="-1">
                <a:solidFill>
                  <a:srgbClr val="C0504D"/>
                </a:solidFill>
                <a:latin typeface="Courier New Bold"/>
              </a:rPr>
              <a:t> char</a:t>
            </a:r>
            <a:r>
              <a:rPr lang="en-US" sz="2000" b="0" strike="noStrike" spc="-1">
                <a:solidFill>
                  <a:srgbClr val="000000"/>
                </a:solidFill>
                <a:latin typeface="Courier New Bold"/>
              </a:rPr>
              <a:t> buffer[2048];</a:t>
            </a:r>
            <a:endParaRPr lang="en-US" sz="2000" b="0" strike="noStrike" spc="-1">
              <a:latin typeface="Arial"/>
            </a:endParaRPr>
          </a:p>
          <a:p>
            <a:pPr marL="457200">
              <a:lnSpc>
                <a:spcPct val="100000"/>
              </a:lnSpc>
              <a:spcBef>
                <a:spcPts val="400"/>
              </a:spcBef>
            </a:pPr>
            <a:r>
              <a:rPr lang="en-US" sz="2000" b="0" strike="noStrike" spc="-1">
                <a:solidFill>
                  <a:srgbClr val="17375E"/>
                </a:solidFill>
                <a:latin typeface="Courier New Bold"/>
              </a:rPr>
              <a:t> clGetProgramBuildInfo</a:t>
            </a:r>
            <a:r>
              <a:rPr lang="en-US" sz="2000" b="0" strike="noStrike" spc="-1">
                <a:solidFill>
                  <a:srgbClr val="000000"/>
                </a:solidFill>
                <a:latin typeface="Courier New Bold"/>
              </a:rPr>
              <a:t>(program, device_id,   </a:t>
            </a:r>
            <a:endParaRPr lang="en-US" sz="2000" b="0" strike="noStrike" spc="-1">
              <a:latin typeface="Arial"/>
            </a:endParaRPr>
          </a:p>
          <a:p>
            <a:pPr marL="457200">
              <a:lnSpc>
                <a:spcPct val="100000"/>
              </a:lnSpc>
              <a:spcBef>
                <a:spcPts val="400"/>
              </a:spcBef>
            </a:pPr>
            <a:r>
              <a:rPr lang="en-US" sz="2000" b="0" strike="noStrike" spc="-1">
                <a:solidFill>
                  <a:srgbClr val="4F81BD"/>
                </a:solidFill>
                <a:latin typeface="Courier New Bold"/>
              </a:rPr>
              <a:t>  CL_PROGRAM_BUILD_LOG</a:t>
            </a: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(buffer), buffer, &amp;len);</a:t>
            </a:r>
            <a:endParaRPr lang="en-US" sz="2000" b="0" strike="noStrike" spc="-1">
              <a:latin typeface="Arial"/>
            </a:endParaRPr>
          </a:p>
          <a:p>
            <a:pPr marL="457200">
              <a:lnSpc>
                <a:spcPct val="100000"/>
              </a:lnSpc>
              <a:spcBef>
                <a:spcPts val="400"/>
              </a:spcBef>
            </a:pPr>
            <a:r>
              <a:rPr lang="en-US" sz="2000" b="0" strike="noStrike" spc="-1">
                <a:solidFill>
                  <a:srgbClr val="17375E"/>
                </a:solidFill>
                <a:latin typeface="Courier New Bold"/>
              </a:rPr>
              <a:t> printf</a:t>
            </a:r>
            <a:r>
              <a:rPr lang="en-US" sz="2000" b="0" strike="noStrike" spc="-1">
                <a:solidFill>
                  <a:srgbClr val="000000"/>
                </a:solidFill>
                <a:latin typeface="Courier New Bold"/>
              </a:rPr>
              <a:t>(“%s\n”, buffer);</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a:t>
            </a:r>
            <a:endParaRPr lang="en-US" sz="2000" b="0" strike="noStrike" spc="-1">
              <a:latin typeface="Arial"/>
            </a:endParaRPr>
          </a:p>
          <a:p>
            <a:pPr marL="457200">
              <a:lnSpc>
                <a:spcPct val="100000"/>
              </a:lnSpc>
              <a:spcBef>
                <a:spcPts val="400"/>
              </a:spcBef>
            </a:pPr>
            <a:endParaRPr lang="en-US" sz="20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Important to do check all your OpenCL API error messages!</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Easier in C++ with try/catch (see later)</a:t>
            </a:r>
            <a:endParaRPr lang="en-US" sz="240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3. Setup Memory Objects</a:t>
            </a:r>
            <a:endParaRPr lang="en-US" sz="4400" b="0" strike="noStrike" spc="-1">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For vector addition we need 3 memory objects, one each for input vectors A and B, and one for the output vector C.</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Create input vectors and assign values </a:t>
            </a:r>
            <a:r>
              <a:rPr lang="en-US" sz="2400" b="0" strike="noStrike" spc="-1">
                <a:solidFill>
                  <a:srgbClr val="F79646"/>
                </a:solidFill>
                <a:latin typeface="Trebuchet MS"/>
              </a:rPr>
              <a:t>on the host</a:t>
            </a:r>
            <a:r>
              <a:rPr lang="en-US" sz="2400" b="0" strike="noStrike" spc="-1">
                <a:solidFill>
                  <a:srgbClr val="000000"/>
                </a:solidFill>
                <a:latin typeface="Trebuchet MS"/>
              </a:rPr>
              <a:t>:</a:t>
            </a:r>
            <a:endParaRPr lang="en-US" sz="2400" b="0" strike="noStrike" spc="-1">
              <a:latin typeface="Arial"/>
            </a:endParaRPr>
          </a:p>
          <a:p>
            <a:pPr marL="457200">
              <a:lnSpc>
                <a:spcPct val="100000"/>
              </a:lnSpc>
              <a:spcBef>
                <a:spcPts val="400"/>
              </a:spcBef>
            </a:pPr>
            <a:r>
              <a:rPr lang="en-US" sz="2000" b="0" strike="noStrike" spc="-1">
                <a:solidFill>
                  <a:srgbClr val="C0504D"/>
                </a:solidFill>
                <a:latin typeface="Courier New Bold"/>
              </a:rPr>
              <a:t>float</a:t>
            </a:r>
            <a:r>
              <a:rPr lang="en-US" sz="2000" b="0" strike="noStrike" spc="-1">
                <a:solidFill>
                  <a:srgbClr val="000000"/>
                </a:solidFill>
                <a:latin typeface="Courier New Bold"/>
              </a:rPr>
              <a:t> h_a[LENGTH], h_b[LENGTH], h_c[LENGTH];</a:t>
            </a:r>
            <a:endParaRPr lang="en-US" sz="2000" b="0" strike="noStrike" spc="-1">
              <a:latin typeface="Arial"/>
            </a:endParaRPr>
          </a:p>
          <a:p>
            <a:pPr marL="457200">
              <a:lnSpc>
                <a:spcPct val="100000"/>
              </a:lnSpc>
              <a:spcBef>
                <a:spcPts val="400"/>
              </a:spcBef>
            </a:pPr>
            <a:r>
              <a:rPr lang="en-US" sz="2000" b="0" strike="noStrike" spc="-1">
                <a:solidFill>
                  <a:srgbClr val="C0504D"/>
                </a:solidFill>
                <a:latin typeface="Courier New Bold"/>
              </a:rPr>
              <a:t>for</a:t>
            </a:r>
            <a:r>
              <a:rPr lang="en-US" sz="2000" b="0" strike="noStrike" spc="-1">
                <a:solidFill>
                  <a:srgbClr val="000000"/>
                </a:solidFill>
                <a:latin typeface="Courier New Bold"/>
              </a:rPr>
              <a:t> (i = 0; i &lt; length; i++) {</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h_a[i] = </a:t>
            </a:r>
            <a:r>
              <a:rPr lang="en-US" sz="2000" b="0" strike="noStrike" spc="-1">
                <a:solidFill>
                  <a:srgbClr val="17375E"/>
                </a:solidFill>
                <a:latin typeface="Courier New Bold"/>
              </a:rPr>
              <a:t>rand</a:t>
            </a:r>
            <a:r>
              <a:rPr lang="en-US" sz="2000" b="0" strike="noStrike" spc="-1">
                <a:solidFill>
                  <a:srgbClr val="000000"/>
                </a:solidFill>
                <a:latin typeface="Courier New Bold"/>
              </a:rPr>
              <a:t>() / (</a:t>
            </a:r>
            <a:r>
              <a:rPr lang="en-US" sz="2000" b="0" strike="noStrike" spc="-1">
                <a:solidFill>
                  <a:srgbClr val="C0504D"/>
                </a:solidFill>
                <a:latin typeface="Courier New Bold"/>
              </a:rPr>
              <a:t>float</a:t>
            </a:r>
            <a:r>
              <a:rPr lang="en-US" sz="2000" b="0" strike="noStrike" spc="-1">
                <a:solidFill>
                  <a:srgbClr val="000000"/>
                </a:solidFill>
                <a:latin typeface="Courier New Bold"/>
              </a:rPr>
              <a:t>)RAND_MAX;</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h_b[i] = </a:t>
            </a:r>
            <a:r>
              <a:rPr lang="en-US" sz="2000" b="0" strike="noStrike" spc="-1">
                <a:solidFill>
                  <a:srgbClr val="17375E"/>
                </a:solidFill>
                <a:latin typeface="Courier New Bold"/>
              </a:rPr>
              <a:t>rand</a:t>
            </a:r>
            <a:r>
              <a:rPr lang="en-US" sz="2000" b="0" strike="noStrike" spc="-1">
                <a:solidFill>
                  <a:srgbClr val="000000"/>
                </a:solidFill>
                <a:latin typeface="Courier New Bold"/>
              </a:rPr>
              <a:t>() / (</a:t>
            </a:r>
            <a:r>
              <a:rPr lang="en-US" sz="2000" b="0" strike="noStrike" spc="-1">
                <a:solidFill>
                  <a:srgbClr val="C0504D"/>
                </a:solidFill>
                <a:latin typeface="Courier New Bold"/>
              </a:rPr>
              <a:t>float</a:t>
            </a:r>
            <a:r>
              <a:rPr lang="en-US" sz="2000" b="0" strike="noStrike" spc="-1">
                <a:solidFill>
                  <a:srgbClr val="000000"/>
                </a:solidFill>
                <a:latin typeface="Courier New Bold"/>
              </a:rPr>
              <a:t>)RAND_MAX;</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a:t>
            </a:r>
            <a:endParaRPr lang="en-US" sz="2000" b="0" strike="noStrike" spc="-1">
              <a:latin typeface="Arial"/>
            </a:endParaRPr>
          </a:p>
          <a:p>
            <a:pPr marL="353880" indent="-353160">
              <a:lnSpc>
                <a:spcPct val="100000"/>
              </a:lnSpc>
              <a:spcBef>
                <a:spcPts val="479"/>
              </a:spcBef>
              <a:buClr>
                <a:srgbClr val="000000"/>
              </a:buClr>
              <a:buFont typeface="Arial"/>
              <a:buChar char="•"/>
            </a:pPr>
            <a:r>
              <a:rPr lang="en-US" sz="2400" b="0" strike="noStrike" spc="-1">
                <a:solidFill>
                  <a:srgbClr val="000000"/>
                </a:solidFill>
                <a:latin typeface="Trebuchet MS"/>
              </a:rPr>
              <a:t>Define </a:t>
            </a:r>
            <a:r>
              <a:rPr lang="en-US" sz="2400" b="0" strike="noStrike" spc="-1">
                <a:solidFill>
                  <a:srgbClr val="C0504D"/>
                </a:solidFill>
                <a:latin typeface="Trebuchet MS"/>
              </a:rPr>
              <a:t>OpenCL </a:t>
            </a:r>
            <a:r>
              <a:rPr lang="en-US" sz="2400" b="0" strike="noStrike" spc="-1">
                <a:solidFill>
                  <a:srgbClr val="000000"/>
                </a:solidFill>
                <a:latin typeface="Trebuchet MS"/>
              </a:rPr>
              <a:t>memory objects:</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d_a = </a:t>
            </a:r>
            <a:r>
              <a:rPr lang="en-US" sz="2000" b="0" strike="noStrike" spc="-1">
                <a:solidFill>
                  <a:srgbClr val="17375E"/>
                </a:solidFill>
                <a:latin typeface="Courier New Bold"/>
              </a:rPr>
              <a:t>clCreateBuffer</a:t>
            </a:r>
            <a:r>
              <a:rPr lang="en-US" sz="2000" b="0" strike="noStrike" spc="-1">
                <a:solidFill>
                  <a:srgbClr val="000000"/>
                </a:solidFill>
                <a:latin typeface="Courier New Bold"/>
              </a:rPr>
              <a:t>(context, CL_MEM_READ_ONLY,</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NULL, NULL);</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d_b = </a:t>
            </a:r>
            <a:r>
              <a:rPr lang="en-US" sz="2000" b="0" strike="noStrike" spc="-1">
                <a:solidFill>
                  <a:srgbClr val="17375E"/>
                </a:solidFill>
                <a:latin typeface="Courier New Bold"/>
              </a:rPr>
              <a:t>clCreateBuffer</a:t>
            </a:r>
            <a:r>
              <a:rPr lang="en-US" sz="2000" b="0" strike="noStrike" spc="-1">
                <a:solidFill>
                  <a:srgbClr val="000000"/>
                </a:solidFill>
                <a:latin typeface="Courier New Bold"/>
              </a:rPr>
              <a:t>(context, CL_MEM_READ_ONLY,</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NULL, NULL);</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d_c = </a:t>
            </a:r>
            <a:r>
              <a:rPr lang="en-US" sz="2000" b="0" strike="noStrike" spc="-1">
                <a:solidFill>
                  <a:srgbClr val="17375E"/>
                </a:solidFill>
                <a:latin typeface="Courier New Bold"/>
              </a:rPr>
              <a:t>clCreateBuffer</a:t>
            </a:r>
            <a:r>
              <a:rPr lang="en-US" sz="2000" b="0" strike="noStrike" spc="-1">
                <a:solidFill>
                  <a:srgbClr val="000000"/>
                </a:solidFill>
                <a:latin typeface="Courier New Bold"/>
              </a:rPr>
              <a:t>(context, CL_MEM_WRITE_ONLY,</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NULL, NULL);</a:t>
            </a:r>
            <a:endParaRPr lang="en-US" sz="2000" b="0" strike="noStrike" spc="-1">
              <a:latin typeface="Arial"/>
            </a:endParaRPr>
          </a:p>
          <a:p>
            <a:pPr marL="457200">
              <a:lnSpc>
                <a:spcPct val="100000"/>
              </a:lnSpc>
              <a:spcBef>
                <a:spcPts val="281"/>
              </a:spcBef>
            </a:pPr>
            <a:endParaRPr lang="en-US" sz="2000" b="0" strike="noStrike" spc="-1">
              <a:latin typeface="Arial"/>
            </a:endParaRPr>
          </a:p>
          <a:p>
            <a:pPr marL="457200">
              <a:lnSpc>
                <a:spcPct val="100000"/>
              </a:lnSpc>
              <a:spcBef>
                <a:spcPts val="281"/>
              </a:spcBef>
            </a:pPr>
            <a:endParaRPr lang="en-US" sz="20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What do we put in device memory?</a:t>
            </a:r>
            <a:endParaRPr lang="en-US" sz="4400" b="0" strike="noStrike" spc="-1">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a:lnSpc>
                <a:spcPct val="100000"/>
              </a:lnSpc>
              <a:spcBef>
                <a:spcPts val="641"/>
              </a:spcBef>
            </a:pPr>
            <a:r>
              <a:rPr lang="en-US" sz="3200" b="0" strike="noStrike" spc="-1">
                <a:solidFill>
                  <a:srgbClr val="000000"/>
                </a:solidFill>
                <a:latin typeface="Trebuchet MS"/>
              </a:rPr>
              <a:t>Memory Objects: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handle to a reference-counted region of </a:t>
            </a:r>
            <a:r>
              <a:rPr lang="en-US" sz="3200" b="0" strike="noStrike" spc="-1">
                <a:solidFill>
                  <a:srgbClr val="C0504D"/>
                </a:solidFill>
                <a:latin typeface="Trebuchet MS"/>
              </a:rPr>
              <a:t>global </a:t>
            </a:r>
            <a:r>
              <a:rPr lang="en-US" sz="3200" b="0" strike="noStrike" spc="-1">
                <a:solidFill>
                  <a:srgbClr val="000000"/>
                </a:solidFill>
                <a:latin typeface="Trebuchet MS"/>
              </a:rPr>
              <a:t>memory.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There are two kinds of memory object</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1" i="1" strike="noStrike" spc="-1">
                <a:solidFill>
                  <a:srgbClr val="C0504D"/>
                </a:solidFill>
                <a:latin typeface="Trebuchet MS"/>
              </a:rPr>
              <a:t>Buffer</a:t>
            </a:r>
            <a:r>
              <a:rPr lang="en-US" sz="3200" b="0" strike="noStrike" spc="-1">
                <a:solidFill>
                  <a:srgbClr val="C0504D"/>
                </a:solidFill>
                <a:latin typeface="Trebuchet MS"/>
              </a:rPr>
              <a:t> </a:t>
            </a:r>
            <a:r>
              <a:rPr lang="en-US" sz="3200" b="0" strike="noStrike" spc="-1">
                <a:solidFill>
                  <a:srgbClr val="000000"/>
                </a:solidFill>
                <a:latin typeface="Trebuchet MS"/>
              </a:rPr>
              <a:t>object: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Defines a linear collection of bytes (“</a:t>
            </a:r>
            <a:r>
              <a:rPr lang="en-US" sz="2800" b="0" i="1" strike="noStrike" spc="-1">
                <a:solidFill>
                  <a:srgbClr val="000000"/>
                </a:solidFill>
                <a:latin typeface="Trebuchet MS"/>
              </a:rPr>
              <a:t>just a C array”</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contents of buffer objects are fully exposed within kernels and can be accessed using pointers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1" i="1" strike="noStrike" spc="-1">
                <a:solidFill>
                  <a:srgbClr val="C0504D"/>
                </a:solidFill>
                <a:latin typeface="Trebuchet MS"/>
              </a:rPr>
              <a:t>Image</a:t>
            </a:r>
            <a:r>
              <a:rPr lang="en-US" sz="3200" b="0" strike="noStrike" spc="-1">
                <a:solidFill>
                  <a:srgbClr val="C0504D"/>
                </a:solidFill>
                <a:latin typeface="Trebuchet MS"/>
              </a:rPr>
              <a:t> </a:t>
            </a:r>
            <a:r>
              <a:rPr lang="en-US" sz="3200" b="0" strike="noStrike" spc="-1">
                <a:solidFill>
                  <a:srgbClr val="000000"/>
                </a:solidFill>
                <a:latin typeface="Trebuchet MS"/>
              </a:rPr>
              <a:t>object: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Defines a two- or three-dimensional region of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Image data can </a:t>
            </a:r>
            <a:r>
              <a:rPr lang="en-US" sz="2800" b="0" strike="noStrike" spc="-1">
                <a:solidFill>
                  <a:srgbClr val="C0504D"/>
                </a:solidFill>
                <a:latin typeface="Trebuchet MS"/>
              </a:rPr>
              <a:t>only </a:t>
            </a:r>
            <a:r>
              <a:rPr lang="en-US" sz="2800" b="0" strike="noStrike" spc="-1">
                <a:solidFill>
                  <a:srgbClr val="000000"/>
                </a:solidFill>
                <a:latin typeface="Trebuchet MS"/>
              </a:rPr>
              <a:t>be accessed with read and write functions, i.e. these are opaque data structures.  The read functions use a sampler.</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Used when interfacing with a graphics API such as OpenGL.  We won’t use image objects in this tutorial.</a:t>
            </a:r>
            <a:endParaRPr lang="en-US" sz="1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Creating and manipulating buffers</a:t>
            </a:r>
            <a:endParaRPr lang="en-US" sz="4400" b="0" strike="noStrike" spc="-1">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Buffers are declared on the host as type: </a:t>
            </a:r>
            <a:r>
              <a:rPr lang="en-US" sz="2400" b="0" strike="noStrike" spc="-1">
                <a:solidFill>
                  <a:srgbClr val="4F81BD"/>
                </a:solidFill>
                <a:latin typeface="Courier New Bold"/>
              </a:rPr>
              <a:t>cl_mem</a:t>
            </a:r>
            <a:endParaRPr lang="en-US" sz="2400" b="0" strike="noStrike" spc="-1">
              <a:latin typeface="Arial"/>
            </a:endParaRPr>
          </a:p>
          <a:p>
            <a:pPr>
              <a:lnSpc>
                <a:spcPct val="100000"/>
              </a:lnSpc>
              <a:spcBef>
                <a:spcPts val="479"/>
              </a:spcBef>
            </a:pPr>
            <a:endParaRPr lang="en-US" sz="2400" b="0" strike="noStrike" spc="-1">
              <a:latin typeface="Arial"/>
            </a:endParaRPr>
          </a:p>
          <a:p>
            <a:pPr marL="352440" indent="-342360">
              <a:lnSpc>
                <a:spcPct val="100000"/>
              </a:lnSpc>
              <a:spcBef>
                <a:spcPts val="561"/>
              </a:spcBef>
              <a:buClr>
                <a:srgbClr val="000000"/>
              </a:buClr>
              <a:buFont typeface="Arial"/>
              <a:buChar char="•"/>
            </a:pPr>
            <a:r>
              <a:rPr lang="en-US" sz="2800" b="0" strike="noStrike" spc="-1">
                <a:solidFill>
                  <a:srgbClr val="000000"/>
                </a:solidFill>
                <a:latin typeface="Trebuchet MS"/>
              </a:rPr>
              <a:t>Arrays in host memory hold your original host-side data:</a:t>
            </a:r>
            <a:endParaRPr lang="en-US" sz="2800" b="0" strike="noStrike" spc="-1">
              <a:latin typeface="Arial"/>
            </a:endParaRPr>
          </a:p>
          <a:p>
            <a:pPr marL="619200">
              <a:lnSpc>
                <a:spcPct val="100000"/>
              </a:lnSpc>
              <a:spcBef>
                <a:spcPts val="479"/>
              </a:spcBef>
            </a:pPr>
            <a:r>
              <a:rPr lang="en-US" sz="2400" b="0" strike="noStrike" spc="-1">
                <a:solidFill>
                  <a:srgbClr val="C0504D"/>
                </a:solidFill>
                <a:latin typeface="Courier New Bold"/>
              </a:rPr>
              <a:t>float</a:t>
            </a:r>
            <a:r>
              <a:rPr lang="en-US" sz="2400" b="0" strike="noStrike" spc="-1">
                <a:solidFill>
                  <a:srgbClr val="000000"/>
                </a:solidFill>
                <a:latin typeface="Courier New Bold"/>
              </a:rPr>
              <a:t> h_a[LENGTH], h_b[LENGTH];</a:t>
            </a:r>
            <a:endParaRPr lang="en-US" sz="2400" b="0" strike="noStrike" spc="-1">
              <a:latin typeface="Arial"/>
            </a:endParaRPr>
          </a:p>
          <a:p>
            <a:pPr marL="619200">
              <a:lnSpc>
                <a:spcPct val="100000"/>
              </a:lnSpc>
              <a:spcBef>
                <a:spcPts val="561"/>
              </a:spcBef>
            </a:pPr>
            <a:endParaRPr lang="en-US" sz="2400" b="0" strike="noStrike" spc="-1">
              <a:latin typeface="Arial"/>
            </a:endParaRPr>
          </a:p>
          <a:p>
            <a:pPr marL="357120" indent="-356400">
              <a:lnSpc>
                <a:spcPct val="100000"/>
              </a:lnSpc>
              <a:spcBef>
                <a:spcPts val="561"/>
              </a:spcBef>
              <a:buClr>
                <a:srgbClr val="000000"/>
              </a:buClr>
              <a:buFont typeface="Arial"/>
              <a:buChar char="•"/>
            </a:pPr>
            <a:r>
              <a:rPr lang="en-US" sz="2800" b="0" strike="noStrike" spc="-1">
                <a:solidFill>
                  <a:srgbClr val="000000"/>
                </a:solidFill>
                <a:latin typeface="Trebuchet MS"/>
              </a:rPr>
              <a:t>Create the </a:t>
            </a:r>
            <a:r>
              <a:rPr lang="en-US" sz="2800" b="0" strike="noStrike" spc="-1">
                <a:solidFill>
                  <a:srgbClr val="9BBB59"/>
                </a:solidFill>
                <a:latin typeface="Trebuchet MS"/>
              </a:rPr>
              <a:t>buffer</a:t>
            </a:r>
            <a:r>
              <a:rPr lang="en-US" sz="2800" b="0" strike="noStrike" spc="-1">
                <a:solidFill>
                  <a:srgbClr val="000000"/>
                </a:solidFill>
                <a:latin typeface="Trebuchet MS"/>
              </a:rPr>
              <a:t> (d_a), assign sizeof(float)*count bytes from “h_a” to the buffer and copy it into device memory:</a:t>
            </a:r>
            <a:endParaRPr lang="en-US" sz="2800" b="0" strike="noStrike" spc="-1">
              <a:latin typeface="Arial"/>
            </a:endParaRPr>
          </a:p>
          <a:p>
            <a:pPr marL="619200">
              <a:lnSpc>
                <a:spcPct val="100000"/>
              </a:lnSpc>
              <a:spcBef>
                <a:spcPts val="479"/>
              </a:spcBef>
            </a:pPr>
            <a:r>
              <a:rPr lang="en-US" sz="2400" b="0" strike="noStrike" spc="-1">
                <a:solidFill>
                  <a:srgbClr val="4F81BD"/>
                </a:solidFill>
                <a:latin typeface="Courier New Bold"/>
              </a:rPr>
              <a:t>cl_mem</a:t>
            </a:r>
            <a:r>
              <a:rPr lang="en-US" sz="2400" b="0" strike="noStrike" spc="-1">
                <a:solidFill>
                  <a:srgbClr val="9BBB59"/>
                </a:solidFill>
                <a:latin typeface="Courier New Bold"/>
              </a:rPr>
              <a:t> </a:t>
            </a:r>
            <a:r>
              <a:rPr lang="en-US" sz="2400" b="0" strike="noStrike" spc="-1">
                <a:solidFill>
                  <a:srgbClr val="000000"/>
                </a:solidFill>
                <a:latin typeface="Courier New Bold"/>
              </a:rPr>
              <a:t>d_a = </a:t>
            </a:r>
            <a:r>
              <a:rPr lang="en-US" sz="2400" b="0" strike="noStrike" spc="-1">
                <a:solidFill>
                  <a:srgbClr val="17375E"/>
                </a:solidFill>
                <a:latin typeface="Courier New Bold"/>
              </a:rPr>
              <a:t>clCreateBuffer</a:t>
            </a:r>
            <a:r>
              <a:rPr lang="en-US" sz="2400" b="0" strike="noStrike" spc="-1">
                <a:solidFill>
                  <a:srgbClr val="000000"/>
                </a:solidFill>
                <a:latin typeface="Courier New Bold"/>
              </a:rPr>
              <a:t>(context,</a:t>
            </a:r>
            <a:endParaRPr lang="en-US" sz="2400" b="0" strike="noStrike" spc="-1">
              <a:latin typeface="Arial"/>
            </a:endParaRPr>
          </a:p>
          <a:p>
            <a:pPr marL="457200">
              <a:lnSpc>
                <a:spcPct val="100000"/>
              </a:lnSpc>
              <a:spcBef>
                <a:spcPts val="479"/>
              </a:spcBef>
            </a:pPr>
            <a:r>
              <a:rPr lang="en-US" sz="2400" b="0" strike="noStrike" spc="-1">
                <a:solidFill>
                  <a:srgbClr val="4F81BD"/>
                </a:solidFill>
                <a:latin typeface="Courier New Bold"/>
              </a:rPr>
              <a:t>    CL_MEM_READ_ONLY | CL_MEM_COPY_HOST_PTR</a:t>
            </a:r>
            <a:r>
              <a:rPr lang="en-US" sz="2400" b="0" strike="noStrike" spc="-1">
                <a:solidFill>
                  <a:srgbClr val="000000"/>
                </a:solidFill>
                <a:latin typeface="Courier New Bold"/>
              </a:rPr>
              <a:t>,</a:t>
            </a:r>
            <a:endParaRPr lang="en-US" sz="2400" b="0" strike="noStrike" spc="-1">
              <a:latin typeface="Arial"/>
            </a:endParaRPr>
          </a:p>
          <a:p>
            <a:pPr marL="457200">
              <a:lnSpc>
                <a:spcPct val="100000"/>
              </a:lnSpc>
              <a:spcBef>
                <a:spcPts val="479"/>
              </a:spcBef>
            </a:pPr>
            <a:r>
              <a:rPr lang="en-US" sz="2400" b="0" strike="noStrike" spc="-1">
                <a:solidFill>
                  <a:srgbClr val="17375E"/>
                </a:solidFill>
                <a:latin typeface="Courier New Bold"/>
              </a:rPr>
              <a:t>     sizeof</a:t>
            </a:r>
            <a:r>
              <a:rPr lang="en-US" sz="2400" b="0" strike="noStrike" spc="-1">
                <a:solidFill>
                  <a:srgbClr val="000000"/>
                </a:solidFill>
                <a:latin typeface="Courier New Bold"/>
              </a:rPr>
              <a:t>(</a:t>
            </a:r>
            <a:r>
              <a:rPr lang="en-US" sz="2400" b="0" strike="noStrike" spc="-1">
                <a:solidFill>
                  <a:srgbClr val="C0504D"/>
                </a:solidFill>
                <a:latin typeface="Courier New Bold"/>
              </a:rPr>
              <a:t>float</a:t>
            </a:r>
            <a:r>
              <a:rPr lang="en-US" sz="2400" b="0" strike="noStrike" spc="-1">
                <a:solidFill>
                  <a:srgbClr val="000000"/>
                </a:solidFill>
                <a:latin typeface="Courier New Bold"/>
              </a:rPr>
              <a:t>)*count, h_a, NULL);</a:t>
            </a:r>
            <a:endParaRPr lang="en-US" sz="2400" b="0" strike="noStrike" spc="-1">
              <a:latin typeface="Arial"/>
            </a:endParaRPr>
          </a:p>
          <a:p>
            <a:pPr marL="457200">
              <a:lnSpc>
                <a:spcPct val="100000"/>
              </a:lnSpc>
              <a:spcBef>
                <a:spcPts val="320"/>
              </a:spcBef>
            </a:pPr>
            <a:endParaRPr lang="en-US" sz="24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Conventions for naming buffers</a:t>
            </a:r>
            <a:endParaRPr lang="en-US" sz="4400" b="0" strike="noStrike" spc="-1">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can get confusing about whether a host variable is just a regular C array or an OpenCL buffer</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convention is to prefix the names of your regular </a:t>
            </a:r>
            <a:r>
              <a:rPr lang="en-US" sz="3200" b="1" strike="noStrike" spc="-1">
                <a:solidFill>
                  <a:srgbClr val="F79646"/>
                </a:solidFill>
                <a:latin typeface="Trebuchet MS"/>
              </a:rPr>
              <a:t>h</a:t>
            </a:r>
            <a:r>
              <a:rPr lang="en-US" sz="3200" b="0" strike="noStrike" spc="-1">
                <a:solidFill>
                  <a:srgbClr val="000000"/>
                </a:solidFill>
                <a:latin typeface="Trebuchet MS"/>
              </a:rPr>
              <a:t>ost C arrays with “</a:t>
            </a:r>
            <a:r>
              <a:rPr lang="en-US" sz="3200" b="1" strike="noStrike" spc="-1">
                <a:solidFill>
                  <a:srgbClr val="F79646"/>
                </a:solidFill>
                <a:latin typeface="Trebuchet MS"/>
              </a:rPr>
              <a:t>h_</a:t>
            </a:r>
            <a:r>
              <a:rPr lang="en-US" sz="3200" b="0" strike="noStrike" spc="-1">
                <a:solidFill>
                  <a:srgbClr val="000000"/>
                </a:solidFill>
                <a:latin typeface="Trebuchet MS"/>
              </a:rPr>
              <a:t>” and your OpenCL buffers which will live on the </a:t>
            </a:r>
            <a:r>
              <a:rPr lang="en-US" sz="3200" b="1" strike="noStrike" spc="-1">
                <a:solidFill>
                  <a:srgbClr val="F79646"/>
                </a:solidFill>
                <a:latin typeface="Trebuchet MS"/>
              </a:rPr>
              <a:t>d</a:t>
            </a:r>
            <a:r>
              <a:rPr lang="en-US" sz="3200" b="0" strike="noStrike" spc="-1">
                <a:solidFill>
                  <a:srgbClr val="000000"/>
                </a:solidFill>
                <a:latin typeface="Trebuchet MS"/>
              </a:rPr>
              <a:t>evice with “</a:t>
            </a:r>
            <a:r>
              <a:rPr lang="en-US" sz="3200" b="1" strike="noStrike" spc="-1">
                <a:solidFill>
                  <a:srgbClr val="F79646"/>
                </a:solidFill>
                <a:latin typeface="Trebuchet MS"/>
              </a:rPr>
              <a:t>d_</a:t>
            </a:r>
            <a:r>
              <a:rPr lang="en-US" sz="3200" b="0" strike="noStrike" spc="-1">
                <a:solidFill>
                  <a:srgbClr val="000000"/>
                </a:solidFill>
                <a:latin typeface="Trebuchet MS"/>
              </a:rPr>
              <a:t>”</a:t>
            </a:r>
            <a:endParaRPr lang="en-US" sz="32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Creating and manipulating buffers</a:t>
            </a:r>
            <a:endParaRPr lang="en-US" sz="4400" b="0" strike="noStrike" spc="-1">
              <a:latin typeface="Arial"/>
            </a:endParaRPr>
          </a:p>
        </p:txBody>
      </p:sp>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561"/>
              </a:spcBef>
            </a:pPr>
            <a:endParaRPr lang="en-US" sz="1800" b="0" strike="noStrike" spc="-1">
              <a:latin typeface="Arial"/>
            </a:endParaRPr>
          </a:p>
          <a:p>
            <a:pPr marL="357120" indent="-356400">
              <a:lnSpc>
                <a:spcPct val="100000"/>
              </a:lnSpc>
              <a:spcBef>
                <a:spcPts val="561"/>
              </a:spcBef>
              <a:buClr>
                <a:srgbClr val="000000"/>
              </a:buClr>
              <a:buFont typeface="Arial"/>
              <a:buChar char="•"/>
            </a:pPr>
            <a:r>
              <a:rPr lang="en-US" sz="2800" b="0" strike="noStrike" spc="-1">
                <a:solidFill>
                  <a:srgbClr val="000000"/>
                </a:solidFill>
                <a:latin typeface="Trebuchet MS"/>
              </a:rPr>
              <a:t>Other common </a:t>
            </a:r>
            <a:r>
              <a:rPr lang="en-US" sz="2800" b="0" strike="noStrike" spc="-1">
                <a:solidFill>
                  <a:srgbClr val="C0504D"/>
                </a:solidFill>
                <a:latin typeface="Trebuchet MS"/>
              </a:rPr>
              <a:t>memory flags </a:t>
            </a:r>
            <a:r>
              <a:rPr lang="en-US" sz="2800" b="0" strike="noStrike" spc="-1">
                <a:solidFill>
                  <a:srgbClr val="000000"/>
                </a:solidFill>
                <a:latin typeface="Trebuchet MS"/>
              </a:rPr>
              <a:t>include:</a:t>
            </a:r>
            <a:endParaRPr lang="en-US" sz="2800" b="0" strike="noStrike" spc="-1">
              <a:latin typeface="Arial"/>
            </a:endParaRPr>
          </a:p>
          <a:p>
            <a:pPr marL="619200">
              <a:lnSpc>
                <a:spcPct val="100000"/>
              </a:lnSpc>
              <a:spcBef>
                <a:spcPts val="479"/>
              </a:spcBef>
            </a:pPr>
            <a:r>
              <a:rPr lang="en-US" sz="2400" b="0" strike="noStrike" spc="-1">
                <a:solidFill>
                  <a:srgbClr val="4F81BD"/>
                </a:solidFill>
                <a:latin typeface="Courier New Bold"/>
              </a:rPr>
              <a:t>CL_MEM_WRITE_ONLY, CL_MEM_READ_WRITE</a:t>
            </a:r>
            <a:endParaRPr lang="en-US" sz="2400" b="0" strike="noStrike" spc="-1">
              <a:latin typeface="Arial"/>
            </a:endParaRPr>
          </a:p>
          <a:p>
            <a:pPr marL="619200">
              <a:lnSpc>
                <a:spcPct val="100000"/>
              </a:lnSpc>
              <a:spcBef>
                <a:spcPts val="320"/>
              </a:spcBef>
            </a:pPr>
            <a:endParaRPr lang="en-US" sz="2400" b="0" strike="noStrike" spc="-1">
              <a:latin typeface="Arial"/>
            </a:endParaRPr>
          </a:p>
          <a:p>
            <a:pPr marL="357120" lvl="1" indent="-356400">
              <a:lnSpc>
                <a:spcPct val="100000"/>
              </a:lnSpc>
              <a:spcBef>
                <a:spcPts val="561"/>
              </a:spcBef>
              <a:buClr>
                <a:srgbClr val="000000"/>
              </a:buClr>
              <a:buFont typeface="Arial"/>
              <a:buChar char="•"/>
            </a:pPr>
            <a:r>
              <a:rPr lang="en-US" sz="2800" b="0" strike="noStrike" spc="-1">
                <a:solidFill>
                  <a:srgbClr val="000000"/>
                </a:solidFill>
                <a:latin typeface="Trebuchet MS"/>
              </a:rPr>
              <a:t>These are from the point of view of the </a:t>
            </a:r>
            <a:r>
              <a:rPr lang="en-US" sz="2800" b="1" u="sng" strike="noStrike" spc="-1">
                <a:solidFill>
                  <a:srgbClr val="000000"/>
                </a:solidFill>
                <a:uFillTx/>
                <a:latin typeface="Trebuchet MS"/>
              </a:rPr>
              <a:t>device</a:t>
            </a:r>
            <a:endParaRPr lang="en-US" sz="2800" b="0" strike="noStrike" spc="-1">
              <a:latin typeface="Arial"/>
            </a:endParaRPr>
          </a:p>
          <a:p>
            <a:pPr>
              <a:lnSpc>
                <a:spcPct val="100000"/>
              </a:lnSpc>
              <a:spcBef>
                <a:spcPts val="561"/>
              </a:spcBef>
            </a:pPr>
            <a:endParaRPr lang="en-US" sz="2800" b="0" strike="noStrike" spc="-1">
              <a:latin typeface="Arial"/>
            </a:endParaRPr>
          </a:p>
          <a:p>
            <a:pPr marL="357120" indent="-356400">
              <a:lnSpc>
                <a:spcPct val="100000"/>
              </a:lnSpc>
              <a:spcBef>
                <a:spcPts val="561"/>
              </a:spcBef>
              <a:buClr>
                <a:srgbClr val="000000"/>
              </a:buClr>
              <a:buFont typeface="Arial"/>
              <a:buChar char="•"/>
            </a:pPr>
            <a:r>
              <a:rPr lang="en-US" sz="2800" b="0" strike="noStrike" spc="-1">
                <a:solidFill>
                  <a:srgbClr val="000000"/>
                </a:solidFill>
                <a:latin typeface="Trebuchet MS"/>
              </a:rPr>
              <a:t>Submit command to copy the buffer back to host memory at “h_c”:</a:t>
            </a:r>
            <a:endParaRPr lang="en-US" sz="2800" b="0" strike="noStrike" spc="-1">
              <a:latin typeface="Arial"/>
            </a:endParaRPr>
          </a:p>
          <a:p>
            <a:pPr marL="757080" lvl="1" indent="-356400">
              <a:lnSpc>
                <a:spcPct val="100000"/>
              </a:lnSpc>
              <a:spcBef>
                <a:spcPts val="479"/>
              </a:spcBef>
              <a:buClr>
                <a:srgbClr val="4F81BD"/>
              </a:buClr>
              <a:buFont typeface="Arial"/>
              <a:buChar char="–"/>
            </a:pPr>
            <a:r>
              <a:rPr lang="en-US" sz="2400" b="0" strike="noStrike" spc="-1">
                <a:solidFill>
                  <a:srgbClr val="4F81BD"/>
                </a:solidFill>
                <a:latin typeface="Trebuchet MS"/>
              </a:rPr>
              <a:t>CL_TRUE</a:t>
            </a:r>
            <a:r>
              <a:rPr lang="en-US" sz="2400" b="0" strike="noStrike" spc="-1">
                <a:solidFill>
                  <a:srgbClr val="000000"/>
                </a:solidFill>
                <a:latin typeface="Trebuchet MS"/>
              </a:rPr>
              <a:t> = blocking, </a:t>
            </a:r>
            <a:r>
              <a:rPr lang="en-US" sz="2400" b="0" strike="noStrike" spc="-1">
                <a:solidFill>
                  <a:srgbClr val="4F81BD"/>
                </a:solidFill>
                <a:latin typeface="Trebuchet MS"/>
              </a:rPr>
              <a:t>CL_FALSE</a:t>
            </a:r>
            <a:r>
              <a:rPr lang="en-US" sz="2400" b="0" strike="noStrike" spc="-1">
                <a:solidFill>
                  <a:srgbClr val="000000"/>
                </a:solidFill>
                <a:latin typeface="Trebuchet MS"/>
              </a:rPr>
              <a:t> = non-blocking</a:t>
            </a:r>
            <a:endParaRPr lang="en-US" sz="2400" b="0" strike="noStrike" spc="-1">
              <a:latin typeface="Arial"/>
            </a:endParaRPr>
          </a:p>
          <a:p>
            <a:pPr>
              <a:lnSpc>
                <a:spcPct val="100000"/>
              </a:lnSpc>
            </a:pPr>
            <a:endParaRPr lang="en-US" sz="2400" b="0" strike="noStrike" spc="-1">
              <a:latin typeface="Arial"/>
            </a:endParaRPr>
          </a:p>
          <a:p>
            <a:pPr marL="619200">
              <a:lnSpc>
                <a:spcPct val="100000"/>
              </a:lnSpc>
              <a:spcBef>
                <a:spcPts val="479"/>
              </a:spcBef>
            </a:pPr>
            <a:r>
              <a:rPr lang="en-US" sz="2400" b="0" strike="noStrike" spc="-1">
                <a:solidFill>
                  <a:srgbClr val="17375E"/>
                </a:solidFill>
                <a:latin typeface="Courier New Bold"/>
              </a:rPr>
              <a:t>clEnqueueReadBuffer</a:t>
            </a:r>
            <a:r>
              <a:rPr lang="en-US" sz="2400" b="0" strike="noStrike" spc="-1">
                <a:solidFill>
                  <a:srgbClr val="000000"/>
                </a:solidFill>
                <a:latin typeface="Courier New Bold"/>
              </a:rPr>
              <a:t>(queue, d_c, </a:t>
            </a:r>
            <a:r>
              <a:rPr lang="en-US" sz="2400" b="0" strike="noStrike" spc="-1">
                <a:solidFill>
                  <a:srgbClr val="4F81BD"/>
                </a:solidFill>
                <a:latin typeface="Courier New Bold"/>
              </a:rPr>
              <a:t>CL_TRUE</a:t>
            </a:r>
            <a:r>
              <a:rPr lang="en-US" sz="2400" b="0" strike="noStrike" spc="-1">
                <a:solidFill>
                  <a:srgbClr val="000000"/>
                </a:solidFill>
                <a:latin typeface="Courier New Bold"/>
              </a:rPr>
              <a:t>,</a:t>
            </a:r>
            <a:endParaRPr lang="en-US" sz="2400" b="0" strike="noStrike" spc="-1">
              <a:latin typeface="Arial"/>
            </a:endParaRPr>
          </a:p>
          <a:p>
            <a:pPr marL="619200">
              <a:lnSpc>
                <a:spcPct val="100000"/>
              </a:lnSpc>
              <a:spcBef>
                <a:spcPts val="479"/>
              </a:spcBef>
            </a:pPr>
            <a:r>
              <a:rPr lang="en-US" sz="2400" b="0" strike="noStrike" spc="-1">
                <a:solidFill>
                  <a:srgbClr val="17375E"/>
                </a:solidFill>
                <a:latin typeface="Courier New Bold"/>
              </a:rPr>
              <a:t>		sizeof</a:t>
            </a:r>
            <a:r>
              <a:rPr lang="en-US" sz="2400" b="0" strike="noStrike" spc="-1">
                <a:solidFill>
                  <a:srgbClr val="000000"/>
                </a:solidFill>
                <a:latin typeface="Courier New Bold"/>
              </a:rPr>
              <a:t>(</a:t>
            </a:r>
            <a:r>
              <a:rPr lang="en-US" sz="2400" b="0" strike="noStrike" spc="-1">
                <a:solidFill>
                  <a:srgbClr val="C0504D"/>
                </a:solidFill>
                <a:latin typeface="Courier New Bold"/>
              </a:rPr>
              <a:t>float</a:t>
            </a:r>
            <a:r>
              <a:rPr lang="en-US" sz="2400" b="0" strike="noStrike" spc="-1">
                <a:solidFill>
                  <a:srgbClr val="000000"/>
                </a:solidFill>
                <a:latin typeface="Courier New Bold"/>
              </a:rPr>
              <a:t>)*count, h_c, </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Courier New Bold"/>
              </a:rPr>
              <a:t>		NULL, NULL, NULL);</a:t>
            </a:r>
            <a:endParaRPr lang="en-US" sz="2400" b="0" strike="noStrike" spc="-1">
              <a:latin typeface="Arial"/>
            </a:endParaRPr>
          </a:p>
          <a:p>
            <a:pPr marL="57240">
              <a:lnSpc>
                <a:spcPct val="100000"/>
              </a:lnSpc>
              <a:spcBef>
                <a:spcPts val="400"/>
              </a:spcBef>
            </a:pPr>
            <a:endParaRPr lang="en-US" sz="2400" b="0" strike="noStrike" spc="-1">
              <a:latin typeface="Arial"/>
            </a:endParaRPr>
          </a:p>
          <a:p>
            <a:pPr marL="457200">
              <a:lnSpc>
                <a:spcPct val="100000"/>
              </a:lnSpc>
              <a:spcBef>
                <a:spcPts val="320"/>
              </a:spcBef>
            </a:pPr>
            <a:endParaRPr lang="en-US" sz="24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4. Define the kernel</a:t>
            </a:r>
            <a:endParaRPr lang="en-US" sz="4400" b="0" strike="noStrike" spc="-1">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Create </a:t>
            </a:r>
            <a:r>
              <a:rPr lang="en-US" sz="2800" b="0" strike="noStrike" spc="-1">
                <a:solidFill>
                  <a:srgbClr val="C0504D"/>
                </a:solidFill>
                <a:latin typeface="Trebuchet MS"/>
              </a:rPr>
              <a:t>kernel object </a:t>
            </a:r>
            <a:r>
              <a:rPr lang="en-US" sz="2800" b="0" strike="noStrike" spc="-1">
                <a:solidFill>
                  <a:srgbClr val="000000"/>
                </a:solidFill>
                <a:latin typeface="Trebuchet MS"/>
              </a:rPr>
              <a:t>from the </a:t>
            </a:r>
            <a:r>
              <a:rPr lang="en-US" sz="2800" b="0" strike="noStrike" spc="-1">
                <a:solidFill>
                  <a:srgbClr val="4F81BD"/>
                </a:solidFill>
                <a:latin typeface="Trebuchet MS"/>
              </a:rPr>
              <a:t>kernel function </a:t>
            </a:r>
            <a:r>
              <a:rPr lang="en-US" sz="2800" b="0" strike="noStrike" spc="-1">
                <a:solidFill>
                  <a:srgbClr val="000000"/>
                </a:solidFill>
                <a:latin typeface="Trebuchet MS"/>
              </a:rPr>
              <a:t>“vadd”:</a:t>
            </a:r>
            <a:endParaRPr lang="en-US" sz="2800" b="0" strike="noStrike" spc="-1">
              <a:latin typeface="Arial"/>
            </a:endParaRPr>
          </a:p>
          <a:p>
            <a:pPr>
              <a:lnSpc>
                <a:spcPct val="100000"/>
              </a:lnSpc>
              <a:spcBef>
                <a:spcPts val="561"/>
              </a:spcBef>
            </a:pPr>
            <a:endParaRPr lang="en-US" sz="2800" b="0" strike="noStrike" spc="-1">
              <a:latin typeface="Arial"/>
            </a:endParaRPr>
          </a:p>
          <a:p>
            <a:pPr marL="96840" algn="ctr">
              <a:lnSpc>
                <a:spcPct val="100000"/>
              </a:lnSpc>
              <a:spcBef>
                <a:spcPts val="439"/>
              </a:spcBef>
            </a:pPr>
            <a:r>
              <a:rPr lang="en-US" sz="2200" b="0" strike="noStrike" spc="-1">
                <a:solidFill>
                  <a:srgbClr val="000000"/>
                </a:solidFill>
                <a:latin typeface="Courier New Bold"/>
              </a:rPr>
              <a:t>kernel = </a:t>
            </a:r>
            <a:r>
              <a:rPr lang="en-US" sz="2200" b="0" strike="noStrike" spc="-1">
                <a:solidFill>
                  <a:srgbClr val="17375E"/>
                </a:solidFill>
                <a:latin typeface="Courier New Bold"/>
              </a:rPr>
              <a:t>clCreateKernel</a:t>
            </a:r>
            <a:r>
              <a:rPr lang="en-US" sz="2200" b="0" strike="noStrike" spc="-1">
                <a:solidFill>
                  <a:srgbClr val="000000"/>
                </a:solidFill>
                <a:latin typeface="Courier New Bold"/>
              </a:rPr>
              <a:t>(program, “vadd”, &amp;err);</a:t>
            </a:r>
            <a:endParaRPr lang="en-US" sz="2200" b="0" strike="noStrike" spc="-1">
              <a:latin typeface="Arial"/>
            </a:endParaRPr>
          </a:p>
          <a:p>
            <a:pPr marL="457200">
              <a:lnSpc>
                <a:spcPct val="100000"/>
              </a:lnSpc>
              <a:spcBef>
                <a:spcPts val="561"/>
              </a:spcBef>
            </a:pPr>
            <a:endParaRPr lang="en-US" sz="2200" b="0" strike="noStrike" spc="-1">
              <a:latin typeface="Arial"/>
            </a:endParaRPr>
          </a:p>
          <a:p>
            <a:pPr marL="357120" indent="-356400">
              <a:lnSpc>
                <a:spcPct val="100000"/>
              </a:lnSpc>
              <a:spcBef>
                <a:spcPts val="561"/>
              </a:spcBef>
              <a:buClr>
                <a:srgbClr val="000000"/>
              </a:buClr>
              <a:buFont typeface="Arial"/>
              <a:buChar char="•"/>
            </a:pPr>
            <a:r>
              <a:rPr lang="en-US" sz="2800" b="0" strike="noStrike" spc="-1">
                <a:solidFill>
                  <a:srgbClr val="000000"/>
                </a:solidFill>
                <a:latin typeface="Trebuchet MS"/>
              </a:rPr>
              <a:t>Attach arguments of the kernel function “vadd” to memory objects:</a:t>
            </a:r>
            <a:endParaRPr lang="en-US" sz="2800" b="0" strike="noStrike" spc="-1">
              <a:latin typeface="Arial"/>
            </a:endParaRPr>
          </a:p>
          <a:p>
            <a:pPr>
              <a:lnSpc>
                <a:spcPct val="100000"/>
              </a:lnSpc>
              <a:spcBef>
                <a:spcPts val="561"/>
              </a:spcBef>
            </a:pPr>
            <a:endParaRPr lang="en-US" sz="2800" b="0" strike="noStrike" spc="-1">
              <a:latin typeface="Arial"/>
            </a:endParaRPr>
          </a:p>
          <a:p>
            <a:pPr marL="9684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clSetKernelArg</a:t>
            </a:r>
            <a:r>
              <a:rPr lang="en-US" sz="2000" b="0" strike="noStrike" spc="-1">
                <a:solidFill>
                  <a:srgbClr val="000000"/>
                </a:solidFill>
                <a:latin typeface="Courier New Bold"/>
              </a:rPr>
              <a:t>(kernel, 0, </a:t>
            </a:r>
            <a:r>
              <a:rPr lang="en-US" sz="2000" b="0" strike="noStrike" spc="-1">
                <a:solidFill>
                  <a:srgbClr val="17375E"/>
                </a:solidFill>
                <a:latin typeface="Courier New Bold"/>
              </a:rPr>
              <a:t>sizeof</a:t>
            </a:r>
            <a:r>
              <a:rPr lang="en-US" sz="2000" b="0" strike="noStrike" spc="-1">
                <a:solidFill>
                  <a:srgbClr val="000000"/>
                </a:solidFill>
                <a:latin typeface="Courier New Bold"/>
              </a:rPr>
              <a:t>(</a:t>
            </a:r>
            <a:r>
              <a:rPr lang="en-US" sz="2000" b="0" strike="noStrike" spc="-1">
                <a:solidFill>
                  <a:srgbClr val="4F81BD"/>
                </a:solidFill>
                <a:latin typeface="Courier New Bold"/>
              </a:rPr>
              <a:t>cl_mem</a:t>
            </a:r>
            <a:r>
              <a:rPr lang="en-US" sz="2000" b="0" strike="noStrike" spc="-1">
                <a:solidFill>
                  <a:srgbClr val="000000"/>
                </a:solidFill>
                <a:latin typeface="Courier New Bold"/>
              </a:rPr>
              <a:t>), &amp;d_a);</a:t>
            </a:r>
            <a:endParaRPr lang="en-US" sz="2000" b="0" strike="noStrike" spc="-1">
              <a:latin typeface="Arial"/>
            </a:endParaRPr>
          </a:p>
          <a:p>
            <a:pPr marL="9684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clSetKernelArg</a:t>
            </a:r>
            <a:r>
              <a:rPr lang="en-US" sz="2000" b="0" strike="noStrike" spc="-1">
                <a:solidFill>
                  <a:srgbClr val="000000"/>
                </a:solidFill>
                <a:latin typeface="Courier New Bold"/>
              </a:rPr>
              <a:t>(kernel, 1, </a:t>
            </a:r>
            <a:r>
              <a:rPr lang="en-US" sz="2000" b="0" strike="noStrike" spc="-1">
                <a:solidFill>
                  <a:srgbClr val="17375E"/>
                </a:solidFill>
                <a:latin typeface="Courier New Bold"/>
              </a:rPr>
              <a:t>sizeof</a:t>
            </a:r>
            <a:r>
              <a:rPr lang="en-US" sz="2000" b="0" strike="noStrike" spc="-1">
                <a:solidFill>
                  <a:srgbClr val="000000"/>
                </a:solidFill>
                <a:latin typeface="Courier New Bold"/>
              </a:rPr>
              <a:t>(</a:t>
            </a:r>
            <a:r>
              <a:rPr lang="en-US" sz="2000" b="0" strike="noStrike" spc="-1">
                <a:solidFill>
                  <a:srgbClr val="4F81BD"/>
                </a:solidFill>
                <a:latin typeface="Courier New Bold"/>
              </a:rPr>
              <a:t>cl_mem</a:t>
            </a:r>
            <a:r>
              <a:rPr lang="en-US" sz="2000" b="0" strike="noStrike" spc="-1">
                <a:solidFill>
                  <a:srgbClr val="000000"/>
                </a:solidFill>
                <a:latin typeface="Courier New Bold"/>
              </a:rPr>
              <a:t>), &amp;d_b);</a:t>
            </a:r>
            <a:endParaRPr lang="en-US" sz="2000" b="0" strike="noStrike" spc="-1">
              <a:latin typeface="Arial"/>
            </a:endParaRPr>
          </a:p>
          <a:p>
            <a:pPr marL="9684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clSetKernelArg</a:t>
            </a:r>
            <a:r>
              <a:rPr lang="en-US" sz="2000" b="0" strike="noStrike" spc="-1">
                <a:solidFill>
                  <a:srgbClr val="000000"/>
                </a:solidFill>
                <a:latin typeface="Courier New Bold"/>
              </a:rPr>
              <a:t>(kernel, 2, </a:t>
            </a:r>
            <a:r>
              <a:rPr lang="en-US" sz="2000" b="0" strike="noStrike" spc="-1">
                <a:solidFill>
                  <a:srgbClr val="17375E"/>
                </a:solidFill>
                <a:latin typeface="Courier New Bold"/>
              </a:rPr>
              <a:t>sizeof</a:t>
            </a:r>
            <a:r>
              <a:rPr lang="en-US" sz="2000" b="0" strike="noStrike" spc="-1">
                <a:solidFill>
                  <a:srgbClr val="000000"/>
                </a:solidFill>
                <a:latin typeface="Courier New Bold"/>
              </a:rPr>
              <a:t>(</a:t>
            </a:r>
            <a:r>
              <a:rPr lang="en-US" sz="2000" b="0" strike="noStrike" spc="-1">
                <a:solidFill>
                  <a:srgbClr val="4F81BD"/>
                </a:solidFill>
                <a:latin typeface="Courier New Bold"/>
              </a:rPr>
              <a:t>cl_mem</a:t>
            </a:r>
            <a:r>
              <a:rPr lang="en-US" sz="2000" b="0" strike="noStrike" spc="-1">
                <a:solidFill>
                  <a:srgbClr val="000000"/>
                </a:solidFill>
                <a:latin typeface="Courier New Bold"/>
              </a:rPr>
              <a:t>), &amp;d_c);</a:t>
            </a:r>
            <a:endParaRPr lang="en-US" sz="2000" b="0" strike="noStrike" spc="-1">
              <a:latin typeface="Arial"/>
            </a:endParaRPr>
          </a:p>
          <a:p>
            <a:pPr marL="9684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clSetKernelArg</a:t>
            </a:r>
            <a:r>
              <a:rPr lang="en-US" sz="2000" b="0" strike="noStrike" spc="-1">
                <a:solidFill>
                  <a:srgbClr val="000000"/>
                </a:solidFill>
                <a:latin typeface="Courier New Bold"/>
              </a:rPr>
              <a:t>(kernel, 3, </a:t>
            </a:r>
            <a:r>
              <a:rPr lang="en-US" sz="2000" b="0" strike="noStrike" spc="-1">
                <a:solidFill>
                  <a:srgbClr val="17375E"/>
                </a:solidFill>
                <a:latin typeface="Courier New Bold"/>
              </a:rPr>
              <a:t>sizeof</a:t>
            </a:r>
            <a:r>
              <a:rPr lang="en-US" sz="2000" b="0" strike="noStrike" spc="-1">
                <a:solidFill>
                  <a:srgbClr val="000000"/>
                </a:solidFill>
                <a:latin typeface="Courier New Bold"/>
              </a:rPr>
              <a:t>(</a:t>
            </a:r>
            <a:r>
              <a:rPr lang="en-US" sz="2000" b="0" strike="noStrike" spc="-1">
                <a:solidFill>
                  <a:srgbClr val="C0504D"/>
                </a:solidFill>
                <a:latin typeface="Courier New Bold"/>
              </a:rPr>
              <a:t>unsigned int</a:t>
            </a:r>
            <a:r>
              <a:rPr lang="en-US" sz="2000" b="0" strike="noStrike" spc="-1">
                <a:solidFill>
                  <a:srgbClr val="000000"/>
                </a:solidFill>
                <a:latin typeface="Courier New Bold"/>
              </a:rPr>
              <a:t>), 				&amp;count);</a:t>
            </a:r>
            <a:endParaRPr lang="en-US" sz="2000" b="0" strike="noStrike" spc="-1">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5. Enqueue commands</a:t>
            </a:r>
            <a:endParaRPr lang="en-US" sz="4400" b="0" strike="noStrike" spc="-1">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Write </a:t>
            </a:r>
            <a:r>
              <a:rPr lang="en-US" sz="2400" b="0" strike="noStrike" spc="-1">
                <a:solidFill>
                  <a:srgbClr val="C0504D"/>
                </a:solidFill>
                <a:latin typeface="Trebuchet MS"/>
              </a:rPr>
              <a:t>Buffers </a:t>
            </a:r>
            <a:r>
              <a:rPr lang="en-US" sz="2400" b="0" strike="noStrike" spc="-1">
                <a:solidFill>
                  <a:srgbClr val="000000"/>
                </a:solidFill>
                <a:latin typeface="Trebuchet MS"/>
              </a:rPr>
              <a:t>from host into </a:t>
            </a:r>
            <a:r>
              <a:rPr lang="en-US" sz="2400" b="0" strike="noStrike" spc="-1">
                <a:solidFill>
                  <a:srgbClr val="C0504D"/>
                </a:solidFill>
                <a:latin typeface="Trebuchet MS"/>
              </a:rPr>
              <a:t>global </a:t>
            </a:r>
            <a:r>
              <a:rPr lang="en-US" sz="2400" b="0" strike="noStrike" spc="-1">
                <a:solidFill>
                  <a:srgbClr val="000000"/>
                </a:solidFill>
                <a:latin typeface="Trebuchet MS"/>
              </a:rPr>
              <a:t>memory (as </a:t>
            </a:r>
            <a:r>
              <a:rPr lang="en-US" sz="2400" b="0" strike="noStrike" spc="-1">
                <a:solidFill>
                  <a:srgbClr val="4F81BD"/>
                </a:solidFill>
                <a:latin typeface="Trebuchet MS"/>
              </a:rPr>
              <a:t>non-blocking</a:t>
            </a:r>
            <a:r>
              <a:rPr lang="en-US" sz="2400" b="0" strike="noStrike" spc="-1">
                <a:solidFill>
                  <a:srgbClr val="000000"/>
                </a:solidFill>
                <a:latin typeface="Trebuchet MS"/>
              </a:rPr>
              <a:t> operations):</a:t>
            </a:r>
            <a:endParaRPr lang="en-US" sz="2400" b="0" strike="noStrike" spc="-1">
              <a:latin typeface="Arial"/>
            </a:endParaRPr>
          </a:p>
          <a:p>
            <a:pPr marL="457200">
              <a:lnSpc>
                <a:spcPct val="100000"/>
              </a:lnSpc>
              <a:spcBef>
                <a:spcPts val="400"/>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clEnqueueWriteBuffer</a:t>
            </a:r>
            <a:r>
              <a:rPr lang="en-US" sz="2000" b="0" strike="noStrike" spc="-1">
                <a:solidFill>
                  <a:srgbClr val="000000"/>
                </a:solidFill>
                <a:latin typeface="Courier New Bold"/>
              </a:rPr>
              <a:t>(commands, d_a, CL_FALSE,</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0,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h_a, 0, NULL, NULL);</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clEnqueueWriteBuffer</a:t>
            </a:r>
            <a:r>
              <a:rPr lang="en-US" sz="2000" b="0" strike="noStrike" spc="-1">
                <a:solidFill>
                  <a:srgbClr val="000000"/>
                </a:solidFill>
                <a:latin typeface="Courier New Bold"/>
              </a:rPr>
              <a:t>(commands, d_b, CL_FALSE,</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0,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h_b, 0, NULL, NULL</a:t>
            </a:r>
            <a:r>
              <a:rPr lang="en-US" sz="2000" b="0" strike="noStrike" spc="-1">
                <a:solidFill>
                  <a:srgbClr val="FFFFFF"/>
                </a:solidFill>
                <a:latin typeface="Letter Gothic Std"/>
              </a:rPr>
              <a:t>);</a:t>
            </a:r>
            <a:endParaRPr lang="en-US" sz="2000" b="0" strike="noStrike" spc="-1">
              <a:latin typeface="Arial"/>
            </a:endParaRPr>
          </a:p>
          <a:p>
            <a:pPr marL="457200">
              <a:lnSpc>
                <a:spcPct val="100000"/>
              </a:lnSpc>
              <a:spcBef>
                <a:spcPts val="479"/>
              </a:spcBef>
            </a:pPr>
            <a:endParaRPr lang="en-US" sz="2000" b="0" strike="noStrike" spc="-1">
              <a:latin typeface="Arial"/>
            </a:endParaRPr>
          </a:p>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Enqueue the kernel for execution (note: in-order so OK):</a:t>
            </a:r>
            <a:endParaRPr lang="en-US" sz="2400" b="0" strike="noStrike" spc="-1">
              <a:latin typeface="Arial"/>
            </a:endParaRPr>
          </a:p>
          <a:p>
            <a:pPr marL="457200">
              <a:lnSpc>
                <a:spcPct val="100000"/>
              </a:lnSpc>
              <a:spcBef>
                <a:spcPts val="400"/>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clEnqueueNDRangeKernel</a:t>
            </a:r>
            <a:r>
              <a:rPr lang="en-US" sz="2000" b="0" strike="noStrike" spc="-1">
                <a:solidFill>
                  <a:srgbClr val="000000"/>
                </a:solidFill>
                <a:latin typeface="Courier New Bold"/>
              </a:rPr>
              <a:t>(commands, kernel, 1,</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NULL, &amp;global, &amp;local, 0, NULL, NULL);</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5. Enqueue commands</a:t>
            </a:r>
            <a:endParaRPr lang="en-US" sz="4400" b="0" strike="noStrike" spc="-1">
              <a:latin typeface="Arial"/>
            </a:endParaRPr>
          </a:p>
        </p:txBody>
      </p:sp>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Read back result (as a blocking operation). We have an in-order queue which assures the previous commands are completed before the read can begin.</a:t>
            </a:r>
            <a:endParaRPr lang="en-US" sz="2400" b="0" strike="noStrike" spc="-1">
              <a:latin typeface="Arial"/>
            </a:endParaRPr>
          </a:p>
          <a:p>
            <a:pPr>
              <a:lnSpc>
                <a:spcPct val="100000"/>
              </a:lnSpc>
              <a:spcBef>
                <a:spcPts val="479"/>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clEnqueueReadBuffer</a:t>
            </a:r>
            <a:r>
              <a:rPr lang="en-US" sz="2000" b="0" strike="noStrike" spc="-1">
                <a:solidFill>
                  <a:srgbClr val="000000"/>
                </a:solidFill>
                <a:latin typeface="Courier New Bold"/>
              </a:rPr>
              <a:t>(commands, d_c, </a:t>
            </a:r>
            <a:r>
              <a:rPr lang="en-US" sz="2000" b="0" strike="noStrike" spc="-1">
                <a:solidFill>
                  <a:srgbClr val="4F81BD"/>
                </a:solidFill>
                <a:latin typeface="Courier New Bold"/>
              </a:rPr>
              <a:t>CL_TRUE</a:t>
            </a:r>
            <a:r>
              <a:rPr lang="en-US" sz="2000" b="0" strike="noStrike" spc="-1">
                <a:solidFill>
                  <a:srgbClr val="000000"/>
                </a:solidFill>
                <a:latin typeface="Courier New Bold"/>
              </a:rPr>
              <a:t>,</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h_c, 0, NULL, NULL);</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Addition – Host Program</a:t>
            </a:r>
            <a:endParaRPr lang="en-US" sz="4400" b="0" strike="noStrike" spc="-1">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a:solidFill>
                  <a:srgbClr val="000000"/>
                </a:solidFill>
                <a:latin typeface="Courier New Bold"/>
              </a:rPr>
              <a:t>// create the OpenCL context on a GPU device</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cl_context</a:t>
            </a:r>
            <a:r>
              <a:rPr lang="en-US" sz="1000" b="1" strike="noStrike" spc="-1">
                <a:solidFill>
                  <a:srgbClr val="000000"/>
                </a:solidFill>
                <a:latin typeface="Courier New Bold"/>
              </a:rPr>
              <a:t> context = </a:t>
            </a:r>
            <a:r>
              <a:rPr lang="en-US" sz="1000" b="1" strike="noStrike" spc="-1">
                <a:solidFill>
                  <a:srgbClr val="17375E"/>
                </a:solidFill>
                <a:latin typeface="Courier New Bold"/>
              </a:rPr>
              <a:t>clCreateContextFromType</a:t>
            </a:r>
            <a:r>
              <a:rPr lang="en-US" sz="1000" b="1" strike="noStrike" spc="-1">
                <a:solidFill>
                  <a:srgbClr val="000000"/>
                </a:solidFill>
                <a:latin typeface="Courier New Bold"/>
              </a:rPr>
              <a:t>(0,</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t>
            </a:r>
            <a:r>
              <a:rPr lang="en-US" sz="1000" b="1" strike="noStrike" spc="-1">
                <a:solidFill>
                  <a:srgbClr val="4F81BD"/>
                </a:solidFill>
                <a:latin typeface="Courier New Bold"/>
              </a:rPr>
              <a:t>CL_DEVICE_TYPE_GPU</a:t>
            </a:r>
            <a:r>
              <a:rPr lang="en-US" sz="1000" b="1" strike="noStrike" spc="-1">
                <a:solidFill>
                  <a:srgbClr val="000000"/>
                </a:solidFill>
                <a:latin typeface="Courier New Bold"/>
              </a:rPr>
              <a:t>, NULL, NULL,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get the list of GPU devices associated with context</a:t>
            </a:r>
            <a:endParaRPr lang="en-US" sz="1000" b="0" strike="noStrike" spc="-1">
              <a:latin typeface="Arial"/>
            </a:endParaRPr>
          </a:p>
          <a:p>
            <a:pPr>
              <a:lnSpc>
                <a:spcPct val="100000"/>
              </a:lnSpc>
              <a:spcBef>
                <a:spcPts val="201"/>
              </a:spcBef>
            </a:pPr>
            <a:r>
              <a:rPr lang="en-US" sz="1000" b="1" strike="noStrike" spc="-1">
                <a:solidFill>
                  <a:srgbClr val="17375E"/>
                </a:solidFill>
                <a:latin typeface="Courier New Bold"/>
              </a:rPr>
              <a:t>clGetContextInfo</a:t>
            </a:r>
            <a:r>
              <a:rPr lang="en-US" sz="1000" b="1" strike="noStrike" spc="-1">
                <a:solidFill>
                  <a:srgbClr val="000000"/>
                </a:solidFill>
                <a:latin typeface="Courier New Bold"/>
              </a:rPr>
              <a:t>(context, </a:t>
            </a:r>
            <a:r>
              <a:rPr lang="en-US" sz="1000" b="1" strike="noStrike" spc="-1">
                <a:solidFill>
                  <a:srgbClr val="4F81BD"/>
                </a:solidFill>
                <a:latin typeface="Courier New Bold"/>
              </a:rPr>
              <a:t>CL_CONTEXT_DEVICES</a:t>
            </a:r>
            <a:r>
              <a:rPr lang="en-US" sz="1000" b="1" strike="noStrike" spc="-1">
                <a:solidFill>
                  <a:srgbClr val="000000"/>
                </a:solidFill>
                <a:latin typeface="Courier New Bold"/>
              </a:rPr>
              <a:t>, 0, NULL, &amp;cb);</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cl_device_id</a:t>
            </a:r>
            <a:r>
              <a:rPr lang="en-US" sz="1000" b="1" strike="noStrike" spc="-1">
                <a:solidFill>
                  <a:srgbClr val="000000"/>
                </a:solidFill>
                <a:latin typeface="Courier New Bold"/>
              </a:rPr>
              <a:t>[] devices = </a:t>
            </a:r>
            <a:r>
              <a:rPr lang="en-US" sz="1000" b="1" strike="noStrike" spc="-1">
                <a:solidFill>
                  <a:srgbClr val="17375E"/>
                </a:solidFill>
                <a:latin typeface="Courier New Bold"/>
              </a:rPr>
              <a:t>malloc</a:t>
            </a:r>
            <a:r>
              <a:rPr lang="en-US" sz="1000" b="1" strike="noStrike" spc="-1">
                <a:solidFill>
                  <a:srgbClr val="000000"/>
                </a:solidFill>
                <a:latin typeface="Courier New Bold"/>
              </a:rPr>
              <a:t>(cb);</a:t>
            </a:r>
            <a:endParaRPr lang="en-US" sz="1000" b="0" strike="noStrike" spc="-1">
              <a:latin typeface="Arial"/>
            </a:endParaRPr>
          </a:p>
          <a:p>
            <a:pPr>
              <a:lnSpc>
                <a:spcPct val="100000"/>
              </a:lnSpc>
              <a:spcBef>
                <a:spcPts val="201"/>
              </a:spcBef>
            </a:pPr>
            <a:r>
              <a:rPr lang="en-US" sz="1000" b="1" strike="noStrike" spc="-1">
                <a:solidFill>
                  <a:srgbClr val="17375E"/>
                </a:solidFill>
                <a:latin typeface="Courier New Bold"/>
              </a:rPr>
              <a:t>clGetContextInfo</a:t>
            </a:r>
            <a:r>
              <a:rPr lang="en-US" sz="1000" b="1" strike="noStrike" spc="-1">
                <a:solidFill>
                  <a:srgbClr val="000000"/>
                </a:solidFill>
                <a:latin typeface="Courier New Bold"/>
              </a:rPr>
              <a:t>(context,</a:t>
            </a:r>
            <a:r>
              <a:rPr lang="en-US" sz="1000" b="1" strike="noStrike" spc="-1">
                <a:solidFill>
                  <a:srgbClr val="4F81BD"/>
                </a:solidFill>
                <a:latin typeface="Courier New Bold"/>
              </a:rPr>
              <a:t>CL_CONTEXT_DEVICES</a:t>
            </a:r>
            <a:r>
              <a:rPr lang="en-US" sz="1000" b="1" strike="noStrike" spc="-1">
                <a:solidFill>
                  <a:srgbClr val="000000"/>
                </a:solidFill>
                <a:latin typeface="Courier New Bold"/>
              </a:rPr>
              <a:t>,cb,devices,NULL);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create a command-queue</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cmd_queue = </a:t>
            </a:r>
            <a:r>
              <a:rPr lang="en-US" sz="1000" b="1" strike="noStrike" spc="-1">
                <a:solidFill>
                  <a:srgbClr val="17375E"/>
                </a:solidFill>
                <a:latin typeface="Courier New Bold"/>
              </a:rPr>
              <a:t>clCreateCommandQueue</a:t>
            </a:r>
            <a:r>
              <a:rPr lang="en-US" sz="1000" b="1" strike="noStrike" spc="-1">
                <a:solidFill>
                  <a:srgbClr val="000000"/>
                </a:solidFill>
                <a:latin typeface="Courier New Bold"/>
              </a:rPr>
              <a:t>(context,devices[0],0,NULL);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allocate the buffer memory objects</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memobjs[0]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CL_MEM_READ_ONLY |</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       CL_MEM_COPY_HOST_PTR</a:t>
            </a: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srcA, NULL);</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memobjs[1]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CL_MEM_READ_ONLY |</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       CL_MEM_COPY_HOST_PTR</a:t>
            </a: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srcb,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memobjs[2]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CL_MEM_WRITE_ONLY</a:t>
            </a:r>
            <a:r>
              <a:rPr lang="en-US" sz="1000" b="1" strike="noStrike" spc="-1">
                <a:solidFill>
                  <a:srgbClr val="000000"/>
                </a:solidFill>
                <a:latin typeface="Courier New Bold"/>
              </a:rPr>
              <a:t>, </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NULL,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create the program</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program = </a:t>
            </a:r>
            <a:r>
              <a:rPr lang="en-US" sz="1000" b="1" strike="noStrike" spc="-1">
                <a:solidFill>
                  <a:srgbClr val="17375E"/>
                </a:solidFill>
                <a:latin typeface="Courier New Bold"/>
              </a:rPr>
              <a:t>clCreateProgramWithSource</a:t>
            </a:r>
            <a:r>
              <a:rPr lang="en-US" sz="1000" b="1" strike="noStrike" spc="-1">
                <a:solidFill>
                  <a:srgbClr val="000000"/>
                </a:solidFill>
                <a:latin typeface="Courier New Bold"/>
              </a:rPr>
              <a:t>(context, 1,</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&amp;program_source, NULL, NULL);</a:t>
            </a:r>
            <a:endParaRPr lang="en-US" sz="1000" b="0" strike="noStrike" spc="-1">
              <a:latin typeface="Arial"/>
            </a:endParaRPr>
          </a:p>
          <a:p>
            <a:pPr>
              <a:lnSpc>
                <a:spcPct val="100000"/>
              </a:lnSpc>
              <a:spcBef>
                <a:spcPts val="201"/>
              </a:spcBef>
            </a:pPr>
            <a:endParaRPr lang="en-US" sz="1000" b="0" strike="noStrike" spc="-1">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a:solidFill>
                  <a:srgbClr val="000000"/>
                </a:solidFill>
                <a:latin typeface="Courier New Bold"/>
              </a:rPr>
              <a:t>// build the program</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clBuildProgram</a:t>
            </a:r>
            <a:r>
              <a:rPr lang="en-US" sz="1050" b="1" strike="noStrike" spc="-1">
                <a:solidFill>
                  <a:srgbClr val="000000"/>
                </a:solidFill>
                <a:latin typeface="Courier New Bold"/>
              </a:rPr>
              <a:t>(program, 0, NULL,NULL,NULL,NULL);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create the kernel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kernel = </a:t>
            </a:r>
            <a:r>
              <a:rPr lang="en-US" sz="1050" b="1" strike="noStrike" spc="-1">
                <a:solidFill>
                  <a:srgbClr val="17375E"/>
                </a:solidFill>
                <a:latin typeface="Courier New Bold"/>
              </a:rPr>
              <a:t>clCreateKernel</a:t>
            </a:r>
            <a:r>
              <a:rPr lang="en-US" sz="1050" b="1" strike="noStrike" spc="-1">
                <a:solidFill>
                  <a:srgbClr val="000000"/>
                </a:solidFill>
                <a:latin typeface="Courier New Bold"/>
              </a:rPr>
              <a:t>(program, “vec_add”, 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set the args values</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0, (void *) &amp;memobjs[0],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1, (void *) &amp;memobjs[1],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2, (void *) &amp;memobjs[2],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set work-item dimensions</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global_work_size[0] = n;</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execute kernel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clEnqueueNDRangeKernel</a:t>
            </a:r>
            <a:r>
              <a:rPr lang="en-US" sz="1050" b="1" strike="noStrike" spc="-1">
                <a:solidFill>
                  <a:srgbClr val="000000"/>
                </a:solidFill>
                <a:latin typeface="Courier New Bold"/>
              </a:rPr>
              <a:t>(cmd_queue, kernel, 1, NULL,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global_work_size, NULL,0,NULL,NULL);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read output array</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clEnqueueReadBuffer</a:t>
            </a:r>
            <a:r>
              <a:rPr lang="en-US" sz="1050" b="1" strike="noStrike" spc="-1">
                <a:solidFill>
                  <a:srgbClr val="000000"/>
                </a:solidFill>
                <a:latin typeface="Courier New Bold"/>
              </a:rPr>
              <a:t>(cmd_queue, memobjs[2], </a:t>
            </a:r>
            <a:endParaRPr lang="en-US" sz="1050" b="0" strike="noStrike" spc="-1">
              <a:latin typeface="Arial"/>
            </a:endParaRPr>
          </a:p>
          <a:p>
            <a:pPr>
              <a:lnSpc>
                <a:spcPct val="100000"/>
              </a:lnSpc>
              <a:spcBef>
                <a:spcPts val="210"/>
              </a:spcBef>
            </a:pPr>
            <a:r>
              <a:rPr lang="en-US" sz="1050" b="1" strike="noStrike" spc="-1">
                <a:solidFill>
                  <a:srgbClr val="4F81BD"/>
                </a:solidFill>
                <a:latin typeface="Courier New Bold"/>
              </a:rPr>
              <a:t>                          CL_TRUE</a:t>
            </a:r>
            <a:r>
              <a:rPr lang="en-US" sz="1050" b="1" strike="noStrike" spc="-1">
                <a:solidFill>
                  <a:srgbClr val="000000"/>
                </a:solidFill>
                <a:latin typeface="Courier New Bold"/>
              </a:rPr>
              <a:t>, 0,</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n*</a:t>
            </a:r>
            <a:r>
              <a:rPr lang="en-US" sz="1050" b="1" strike="noStrike" spc="-1">
                <a:solidFill>
                  <a:srgbClr val="17375E"/>
                </a:solidFill>
                <a:latin typeface="Courier New Bold"/>
              </a:rPr>
              <a:t>sizeof</a:t>
            </a:r>
            <a:r>
              <a:rPr lang="en-US" sz="1050" b="1" strike="noStrike" spc="-1">
                <a:solidFill>
                  <a:srgbClr val="000000"/>
                </a:solidFill>
                <a:latin typeface="Courier New Bold"/>
              </a:rPr>
              <a:t>(</a:t>
            </a:r>
            <a:r>
              <a:rPr lang="en-US" sz="1050" b="1" strike="noStrike" spc="-1">
                <a:solidFill>
                  <a:srgbClr val="4F81BD"/>
                </a:solidFill>
                <a:latin typeface="Courier New Bold"/>
              </a:rPr>
              <a:t>cl_float</a:t>
            </a:r>
            <a:r>
              <a:rPr lang="en-US" sz="1050" b="1" strike="noStrike" spc="-1">
                <a:solidFill>
                  <a:srgbClr val="000000"/>
                </a:solidFill>
                <a:latin typeface="Courier New Bold"/>
              </a:rPr>
              <a:t>), dst,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0, NULL, NULL);</a:t>
            </a:r>
            <a:endParaRPr lang="en-US" sz="1050" b="0" strike="noStrike" spc="-1">
              <a:latin typeface="Arial"/>
            </a:endParaRPr>
          </a:p>
          <a:p>
            <a:pPr>
              <a:lnSpc>
                <a:spcPct val="100000"/>
              </a:lnSpc>
              <a:spcBef>
                <a:spcPts val="210"/>
              </a:spcBef>
            </a:pPr>
            <a:endParaRPr lang="en-US" sz="105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Addition – Host Program</a:t>
            </a:r>
            <a:endParaRPr lang="en-US" sz="4400" b="0" strike="noStrike" spc="-1">
              <a:latin typeface="Arial"/>
            </a:endParaRPr>
          </a:p>
        </p:txBody>
      </p:sp>
      <p:sp>
        <p:nvSpPr>
          <p:cNvPr id="1169"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a:solidFill>
                  <a:srgbClr val="000000"/>
                </a:solidFill>
                <a:latin typeface="Courier New Bold"/>
              </a:rPr>
              <a:t>// create the OpenCL context on a GPU device</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cl_context</a:t>
            </a:r>
            <a:r>
              <a:rPr lang="en-US" sz="1000" b="1" strike="noStrike" spc="-1">
                <a:solidFill>
                  <a:srgbClr val="000000"/>
                </a:solidFill>
                <a:latin typeface="Courier New Bold"/>
              </a:rPr>
              <a:t> context = </a:t>
            </a:r>
            <a:r>
              <a:rPr lang="en-US" sz="1000" b="1" strike="noStrike" spc="-1">
                <a:solidFill>
                  <a:srgbClr val="17375E"/>
                </a:solidFill>
                <a:latin typeface="Courier New Bold"/>
              </a:rPr>
              <a:t>clCreateContextFromType</a:t>
            </a:r>
            <a:r>
              <a:rPr lang="en-US" sz="1000" b="1" strike="noStrike" spc="-1">
                <a:solidFill>
                  <a:srgbClr val="000000"/>
                </a:solidFill>
                <a:latin typeface="Courier New Bold"/>
              </a:rPr>
              <a:t>(0,</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t>
            </a:r>
            <a:r>
              <a:rPr lang="en-US" sz="1000" b="1" strike="noStrike" spc="-1">
                <a:solidFill>
                  <a:srgbClr val="4F81BD"/>
                </a:solidFill>
                <a:latin typeface="Courier New Bold"/>
              </a:rPr>
              <a:t>CL_DEVICE_TYPE_GPU</a:t>
            </a:r>
            <a:r>
              <a:rPr lang="en-US" sz="1000" b="1" strike="noStrike" spc="-1">
                <a:solidFill>
                  <a:srgbClr val="000000"/>
                </a:solidFill>
                <a:latin typeface="Courier New Bold"/>
              </a:rPr>
              <a:t>, NULL, NULL,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get the list of GPU devices associated with context</a:t>
            </a:r>
            <a:endParaRPr lang="en-US" sz="1000" b="0" strike="noStrike" spc="-1">
              <a:latin typeface="Arial"/>
            </a:endParaRPr>
          </a:p>
          <a:p>
            <a:pPr>
              <a:lnSpc>
                <a:spcPct val="100000"/>
              </a:lnSpc>
              <a:spcBef>
                <a:spcPts val="201"/>
              </a:spcBef>
            </a:pPr>
            <a:r>
              <a:rPr lang="en-US" sz="1000" b="1" strike="noStrike" spc="-1">
                <a:solidFill>
                  <a:srgbClr val="17375E"/>
                </a:solidFill>
                <a:latin typeface="Courier New Bold"/>
              </a:rPr>
              <a:t>clGetContextInfo</a:t>
            </a:r>
            <a:r>
              <a:rPr lang="en-US" sz="1000" b="1" strike="noStrike" spc="-1">
                <a:solidFill>
                  <a:srgbClr val="000000"/>
                </a:solidFill>
                <a:latin typeface="Courier New Bold"/>
              </a:rPr>
              <a:t>(context, </a:t>
            </a:r>
            <a:r>
              <a:rPr lang="en-US" sz="1000" b="1" strike="noStrike" spc="-1">
                <a:solidFill>
                  <a:srgbClr val="4F81BD"/>
                </a:solidFill>
                <a:latin typeface="Courier New Bold"/>
              </a:rPr>
              <a:t>CL_CONTEXT_DEVICES</a:t>
            </a:r>
            <a:r>
              <a:rPr lang="en-US" sz="1000" b="1" strike="noStrike" spc="-1">
                <a:solidFill>
                  <a:srgbClr val="000000"/>
                </a:solidFill>
                <a:latin typeface="Courier New Bold"/>
              </a:rPr>
              <a:t>, 0, NULL, &amp;cb);</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cl_device_id</a:t>
            </a:r>
            <a:r>
              <a:rPr lang="en-US" sz="1000" b="1" strike="noStrike" spc="-1">
                <a:solidFill>
                  <a:srgbClr val="000000"/>
                </a:solidFill>
                <a:latin typeface="Courier New Bold"/>
              </a:rPr>
              <a:t>[] devices = </a:t>
            </a:r>
            <a:r>
              <a:rPr lang="en-US" sz="1000" b="1" strike="noStrike" spc="-1">
                <a:solidFill>
                  <a:srgbClr val="17375E"/>
                </a:solidFill>
                <a:latin typeface="Courier New Bold"/>
              </a:rPr>
              <a:t>malloc</a:t>
            </a:r>
            <a:r>
              <a:rPr lang="en-US" sz="1000" b="1" strike="noStrike" spc="-1">
                <a:solidFill>
                  <a:srgbClr val="000000"/>
                </a:solidFill>
                <a:latin typeface="Courier New Bold"/>
              </a:rPr>
              <a:t>(cb);</a:t>
            </a:r>
            <a:endParaRPr lang="en-US" sz="1000" b="0" strike="noStrike" spc="-1">
              <a:latin typeface="Arial"/>
            </a:endParaRPr>
          </a:p>
          <a:p>
            <a:pPr>
              <a:lnSpc>
                <a:spcPct val="100000"/>
              </a:lnSpc>
              <a:spcBef>
                <a:spcPts val="201"/>
              </a:spcBef>
            </a:pPr>
            <a:r>
              <a:rPr lang="en-US" sz="1000" b="1" strike="noStrike" spc="-1">
                <a:solidFill>
                  <a:srgbClr val="17375E"/>
                </a:solidFill>
                <a:latin typeface="Courier New Bold"/>
              </a:rPr>
              <a:t>clGetContextInfo</a:t>
            </a:r>
            <a:r>
              <a:rPr lang="en-US" sz="1000" b="1" strike="noStrike" spc="-1">
                <a:solidFill>
                  <a:srgbClr val="000000"/>
                </a:solidFill>
                <a:latin typeface="Courier New Bold"/>
              </a:rPr>
              <a:t>(context,</a:t>
            </a:r>
            <a:r>
              <a:rPr lang="en-US" sz="1000" b="1" strike="noStrike" spc="-1">
                <a:solidFill>
                  <a:srgbClr val="4F81BD"/>
                </a:solidFill>
                <a:latin typeface="Courier New Bold"/>
              </a:rPr>
              <a:t>CL_CONTEXT_DEVICES</a:t>
            </a:r>
            <a:r>
              <a:rPr lang="en-US" sz="1000" b="1" strike="noStrike" spc="-1">
                <a:solidFill>
                  <a:srgbClr val="000000"/>
                </a:solidFill>
                <a:latin typeface="Courier New Bold"/>
              </a:rPr>
              <a:t>,cb,devices,NULL);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create a command-queue</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cmd_queue = </a:t>
            </a:r>
            <a:r>
              <a:rPr lang="en-US" sz="1000" b="1" strike="noStrike" spc="-1">
                <a:solidFill>
                  <a:srgbClr val="17375E"/>
                </a:solidFill>
                <a:latin typeface="Courier New Bold"/>
              </a:rPr>
              <a:t>clCreateCommandQueue</a:t>
            </a:r>
            <a:r>
              <a:rPr lang="en-US" sz="1000" b="1" strike="noStrike" spc="-1">
                <a:solidFill>
                  <a:srgbClr val="000000"/>
                </a:solidFill>
                <a:latin typeface="Courier New Bold"/>
              </a:rPr>
              <a:t>(context,devices[0],0,NULL);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allocate the buffer memory objects</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memobjs[0]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CL_MEM_READ_ONLY |</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       CL_MEM_COPY_HOST_PTR</a:t>
            </a: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srcA, NULL);</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memobjs[1]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CL_MEM_READ_ONLY |</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       CL_MEM_COPY_HOST_PTR</a:t>
            </a: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srcb,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memobjs[2]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CL_MEM_WRITE_ONLY</a:t>
            </a:r>
            <a:r>
              <a:rPr lang="en-US" sz="1000" b="1" strike="noStrike" spc="-1">
                <a:solidFill>
                  <a:srgbClr val="000000"/>
                </a:solidFill>
                <a:latin typeface="Courier New Bold"/>
              </a:rPr>
              <a:t>, </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NULL,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create the program</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program = </a:t>
            </a:r>
            <a:r>
              <a:rPr lang="en-US" sz="1000" b="1" strike="noStrike" spc="-1">
                <a:solidFill>
                  <a:srgbClr val="17375E"/>
                </a:solidFill>
                <a:latin typeface="Courier New Bold"/>
              </a:rPr>
              <a:t>clCreateProgramWithSource</a:t>
            </a:r>
            <a:r>
              <a:rPr lang="en-US" sz="1000" b="1" strike="noStrike" spc="-1">
                <a:solidFill>
                  <a:srgbClr val="000000"/>
                </a:solidFill>
                <a:latin typeface="Courier New Bold"/>
              </a:rPr>
              <a:t>(context, 1,</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&amp;program_source, NULL, NULL);</a:t>
            </a:r>
            <a:endParaRPr lang="en-US" sz="1000" b="0" strike="noStrike" spc="-1">
              <a:latin typeface="Arial"/>
            </a:endParaRPr>
          </a:p>
          <a:p>
            <a:pPr>
              <a:lnSpc>
                <a:spcPct val="100000"/>
              </a:lnSpc>
              <a:spcBef>
                <a:spcPts val="201"/>
              </a:spcBef>
            </a:pPr>
            <a:endParaRPr lang="en-US" sz="1000" b="0" strike="noStrike" spc="-1">
              <a:latin typeface="Arial"/>
            </a:endParaRPr>
          </a:p>
        </p:txBody>
      </p:sp>
      <p:sp>
        <p:nvSpPr>
          <p:cNvPr id="1170"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a:solidFill>
                  <a:srgbClr val="000000"/>
                </a:solidFill>
                <a:latin typeface="Courier New Bold"/>
              </a:rPr>
              <a:t>// build the program</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clBuildProgram</a:t>
            </a:r>
            <a:r>
              <a:rPr lang="en-US" sz="1050" b="1" strike="noStrike" spc="-1">
                <a:solidFill>
                  <a:srgbClr val="000000"/>
                </a:solidFill>
                <a:latin typeface="Courier New Bold"/>
              </a:rPr>
              <a:t>(program, 0, NULL,NULL,NULL,NULL);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create the kernel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kernel = </a:t>
            </a:r>
            <a:r>
              <a:rPr lang="en-US" sz="1050" b="1" strike="noStrike" spc="-1">
                <a:solidFill>
                  <a:srgbClr val="17375E"/>
                </a:solidFill>
                <a:latin typeface="Courier New Bold"/>
              </a:rPr>
              <a:t>clCreateKernel</a:t>
            </a:r>
            <a:r>
              <a:rPr lang="en-US" sz="1050" b="1" strike="noStrike" spc="-1">
                <a:solidFill>
                  <a:srgbClr val="000000"/>
                </a:solidFill>
                <a:latin typeface="Courier New Bold"/>
              </a:rPr>
              <a:t>(program, “vec_add”, 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set the args values</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0, (void *) &amp;memobjs[0],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1, (void *) &amp;memobjs[1],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2, (void *) &amp;memobjs[2],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set work-item dimensions</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global_work_size[0] = n;</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execute kernel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clEnqueueNDRangeKernel</a:t>
            </a:r>
            <a:r>
              <a:rPr lang="en-US" sz="1050" b="1" strike="noStrike" spc="-1">
                <a:solidFill>
                  <a:srgbClr val="000000"/>
                </a:solidFill>
                <a:latin typeface="Courier New Bold"/>
              </a:rPr>
              <a:t>(cmd_queue, kernel, 1, NULL,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global_work_size, NULL,0,NULL,NULL);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read output array</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clEnqueueReadBuffer</a:t>
            </a:r>
            <a:r>
              <a:rPr lang="en-US" sz="1050" b="1" strike="noStrike" spc="-1">
                <a:solidFill>
                  <a:srgbClr val="000000"/>
                </a:solidFill>
                <a:latin typeface="Courier New Bold"/>
              </a:rPr>
              <a:t>(cmd_queue, memobjs[2], </a:t>
            </a:r>
            <a:endParaRPr lang="en-US" sz="1050" b="0" strike="noStrike" spc="-1">
              <a:latin typeface="Arial"/>
            </a:endParaRPr>
          </a:p>
          <a:p>
            <a:pPr>
              <a:lnSpc>
                <a:spcPct val="100000"/>
              </a:lnSpc>
              <a:spcBef>
                <a:spcPts val="210"/>
              </a:spcBef>
            </a:pPr>
            <a:r>
              <a:rPr lang="en-US" sz="1050" b="1" strike="noStrike" spc="-1">
                <a:solidFill>
                  <a:srgbClr val="4F81BD"/>
                </a:solidFill>
                <a:latin typeface="Courier New Bold"/>
              </a:rPr>
              <a:t>                          CL_TRUE</a:t>
            </a:r>
            <a:r>
              <a:rPr lang="en-US" sz="1050" b="1" strike="noStrike" spc="-1">
                <a:solidFill>
                  <a:srgbClr val="000000"/>
                </a:solidFill>
                <a:latin typeface="Courier New Bold"/>
              </a:rPr>
              <a:t>, 0,</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n*</a:t>
            </a:r>
            <a:r>
              <a:rPr lang="en-US" sz="1050" b="1" strike="noStrike" spc="-1">
                <a:solidFill>
                  <a:srgbClr val="17375E"/>
                </a:solidFill>
                <a:latin typeface="Courier New Bold"/>
              </a:rPr>
              <a:t>sizeof</a:t>
            </a:r>
            <a:r>
              <a:rPr lang="en-US" sz="1050" b="1" strike="noStrike" spc="-1">
                <a:solidFill>
                  <a:srgbClr val="000000"/>
                </a:solidFill>
                <a:latin typeface="Courier New Bold"/>
              </a:rPr>
              <a:t>(</a:t>
            </a:r>
            <a:r>
              <a:rPr lang="en-US" sz="1050" b="1" strike="noStrike" spc="-1">
                <a:solidFill>
                  <a:srgbClr val="4F81BD"/>
                </a:solidFill>
                <a:latin typeface="Courier New Bold"/>
              </a:rPr>
              <a:t>cl_float</a:t>
            </a:r>
            <a:r>
              <a:rPr lang="en-US" sz="1050" b="1" strike="noStrike" spc="-1">
                <a:solidFill>
                  <a:srgbClr val="000000"/>
                </a:solidFill>
                <a:latin typeface="Courier New Bold"/>
              </a:rPr>
              <a:t>), dst,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0, NULL, NULL);</a:t>
            </a:r>
            <a:endParaRPr lang="en-US" sz="1050" b="0" strike="noStrike" spc="-1">
              <a:latin typeface="Arial"/>
            </a:endParaRPr>
          </a:p>
          <a:p>
            <a:pPr>
              <a:lnSpc>
                <a:spcPct val="100000"/>
              </a:lnSpc>
              <a:spcBef>
                <a:spcPts val="210"/>
              </a:spcBef>
            </a:pPr>
            <a:endParaRPr lang="en-US" sz="1050" b="0" strike="noStrike" spc="-1">
              <a:latin typeface="Arial"/>
            </a:endParaRPr>
          </a:p>
        </p:txBody>
      </p:sp>
      <p:sp>
        <p:nvSpPr>
          <p:cNvPr id="1171" name="CustomShape 4"/>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1172" name="CustomShape 5"/>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sp>
      <p:sp>
        <p:nvSpPr>
          <p:cNvPr id="1173" name="CustomShape 6"/>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Define platform and queues</a:t>
            </a:r>
            <a:endParaRPr lang="en-US" sz="1800" b="0" strike="noStrike" spc="-1">
              <a:latin typeface="Arial"/>
            </a:endParaRPr>
          </a:p>
        </p:txBody>
      </p:sp>
      <p:sp>
        <p:nvSpPr>
          <p:cNvPr id="1174" name="CustomShape 7"/>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1175" name="CustomShape 8"/>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Define memory objects</a:t>
            </a:r>
            <a:endParaRPr lang="en-US" sz="1800" b="0" strike="noStrike" spc="-1">
              <a:latin typeface="Arial"/>
            </a:endParaRPr>
          </a:p>
        </p:txBody>
      </p:sp>
      <p:sp>
        <p:nvSpPr>
          <p:cNvPr id="1176" name="CustomShape 9"/>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77" name="CustomShape 10"/>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Create the program</a:t>
            </a:r>
            <a:endParaRPr lang="en-US" sz="1800" b="0" strike="noStrike" spc="-1">
              <a:latin typeface="Arial"/>
            </a:endParaRPr>
          </a:p>
        </p:txBody>
      </p:sp>
      <p:sp>
        <p:nvSpPr>
          <p:cNvPr id="1178" name="CustomShape 11"/>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Build the program</a:t>
            </a:r>
            <a:endParaRPr lang="en-US" sz="1800" b="0" strike="noStrike" spc="-1">
              <a:latin typeface="Arial"/>
            </a:endParaRPr>
          </a:p>
        </p:txBody>
      </p:sp>
      <p:sp>
        <p:nvSpPr>
          <p:cNvPr id="1179" name="CustomShape 12"/>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180" name="CustomShape 13"/>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Create and setup kernel</a:t>
            </a:r>
            <a:endParaRPr lang="en-US" sz="1800" b="0" strike="noStrike" spc="-1">
              <a:latin typeface="Arial"/>
            </a:endParaRPr>
          </a:p>
        </p:txBody>
      </p:sp>
      <p:sp>
        <p:nvSpPr>
          <p:cNvPr id="1181" name="CustomShape 14"/>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182" name="CustomShape 15"/>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Execute the kernel</a:t>
            </a:r>
            <a:endParaRPr lang="en-US" sz="1800" b="0" strike="noStrike" spc="-1">
              <a:latin typeface="Arial"/>
            </a:endParaRPr>
          </a:p>
        </p:txBody>
      </p:sp>
      <p:sp>
        <p:nvSpPr>
          <p:cNvPr id="1183" name="CustomShape 16"/>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184" name="CustomShape 17"/>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Read results on the host</a:t>
            </a:r>
            <a:endParaRPr lang="en-US" sz="1800" b="0" strike="noStrike" spc="-1">
              <a:latin typeface="Arial"/>
            </a:endParaRPr>
          </a:p>
        </p:txBody>
      </p:sp>
      <p:sp>
        <p:nvSpPr>
          <p:cNvPr id="1185" name="CustomShape 18"/>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It’s complicated, but most of this is “boilerplate” and not as bad as it looks.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Exercise 2: Running the Vadd kernel</a:t>
            </a:r>
            <a:endParaRPr lang="en-US" sz="4400" b="0" strike="noStrike" spc="-1">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inspect and verify that you can run an OpenCL kernel</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Take the provided C Vadd program. It will run a simple kernel to add two vectors together. </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host code and identify the API calls in the host code. Compare them against the API descriptions on the OpenCL reference card.</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There are some helper files which time the execution, output device information neatly and check errors.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 message verifying that the vector addition completed successfully</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Overview of OpenCL APIs</a:t>
            </a:r>
            <a:endParaRPr lang="en-US" sz="4000" b="0" strike="noStrike" spc="-1">
              <a:latin typeface="Arial"/>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programs can be “ugly”</a:t>
            </a:r>
            <a:endParaRPr lang="en-US" sz="4400" b="0" strike="noStrike" spc="-1">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goal is extreme portability, so it exposes </a:t>
            </a:r>
            <a:r>
              <a:rPr lang="en-US" sz="3200" b="1" i="1" strike="noStrike" spc="-1">
                <a:solidFill>
                  <a:srgbClr val="9BBB59"/>
                </a:solidFill>
                <a:latin typeface="Trebuchet MS"/>
              </a:rPr>
              <a:t>everything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it is quite verbose!).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most of the host code is the same from one application to the next – the re-use  makes the verbosity a non-issue.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package common API combinations into functions or even C++ or Python classes to make the reuse more convenient.</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The C++ Interface</a:t>
            </a:r>
            <a:endParaRPr lang="en-US" sz="4400" b="0" strike="noStrike" spc="-1">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Khronos has defined a common C++ header file containing a high level interface to OpenCL, </a:t>
            </a:r>
            <a:r>
              <a:rPr lang="en-US" sz="3200" b="0" strike="noStrike" spc="-1">
                <a:solidFill>
                  <a:srgbClr val="F79646"/>
                </a:solidFill>
                <a:latin typeface="Trebuchet MS"/>
              </a:rPr>
              <a:t>cl.hpp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interface is dramatically easier to work with</a:t>
            </a:r>
            <a:r>
              <a:rPr lang="en-US" sz="3200" b="0" strike="noStrike" spc="-1" baseline="30000">
                <a:solidFill>
                  <a:srgbClr val="000000"/>
                </a:solidFill>
                <a:latin typeface="Trebuchet MS"/>
              </a:rPr>
              <a:t>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Key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Uses common defaults for the platform and command-queue, saving the programmer from extra coding for the most common use cases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Simplifies the basic API by bundling key parameters with the objects rather than requiring verbose and repetitive argument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Ability to “call” a kernel from the host, like a regular function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Error checking can be performed with C++ exceptions</a:t>
            </a:r>
            <a:endParaRPr lang="en-US" sz="2800" b="0" strike="noStrike" spc="-1">
              <a:latin typeface="Arial"/>
            </a:endParaRPr>
          </a:p>
        </p:txBody>
      </p:sp>
      <p:sp>
        <p:nvSpPr>
          <p:cNvPr id="1194" name="CustomShape 3"/>
          <p:cNvSpPr/>
          <p:nvPr/>
        </p:nvSpPr>
        <p:spPr>
          <a:xfrm>
            <a:off x="4990320" y="6488640"/>
            <a:ext cx="4332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baseline="30000">
                <a:solidFill>
                  <a:srgbClr val="000000"/>
                </a:solidFill>
                <a:latin typeface="Trebuchet MS"/>
                <a:ea typeface="DejaVu Sans"/>
              </a:rPr>
              <a:t>1</a:t>
            </a:r>
            <a:r>
              <a:rPr lang="en-US" sz="1800" b="0" strike="noStrike" spc="-1">
                <a:solidFill>
                  <a:srgbClr val="000000"/>
                </a:solidFill>
                <a:latin typeface="Trebuchet MS"/>
                <a:ea typeface="DejaVu Sans"/>
              </a:rPr>
              <a:t> especially for C++ programmers…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a:solidFill>
                  <a:srgbClr val="000000"/>
                </a:solidFill>
                <a:latin typeface="Trebuchet MS"/>
              </a:rPr>
              <a:t>C++ Interface:</a:t>
            </a:r>
            <a:br/>
            <a:r>
              <a:rPr lang="en-US" sz="4400" b="0" strike="noStrike" spc="-1">
                <a:solidFill>
                  <a:srgbClr val="000000"/>
                </a:solidFill>
                <a:latin typeface="Trebuchet MS"/>
              </a:rPr>
              <a:t>setting up the host program</a:t>
            </a:r>
            <a:endParaRPr lang="en-US" sz="4400" b="0" strike="noStrike" spc="-1">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Enable OpenCL API </a:t>
            </a:r>
            <a:r>
              <a:rPr lang="en-US" sz="3200" b="0" strike="noStrike" spc="-1">
                <a:solidFill>
                  <a:srgbClr val="F79646"/>
                </a:solidFill>
                <a:latin typeface="Trebuchet MS"/>
              </a:rPr>
              <a:t>Exceptions</a:t>
            </a:r>
            <a:r>
              <a:rPr lang="en-US" sz="3200" b="0" strike="noStrike" spc="-1">
                <a:solidFill>
                  <a:srgbClr val="000000"/>
                </a:solidFill>
                <a:latin typeface="Trebuchet MS"/>
              </a:rPr>
              <a:t>. Do this </a:t>
            </a:r>
            <a:r>
              <a:rPr lang="en-US" sz="3200" b="0" strike="noStrike" spc="-1">
                <a:solidFill>
                  <a:srgbClr val="F79646"/>
                </a:solidFill>
                <a:latin typeface="Trebuchet MS"/>
              </a:rPr>
              <a:t>before </a:t>
            </a:r>
            <a:r>
              <a:rPr lang="en-US" sz="3200" b="0" strike="noStrike" spc="-1">
                <a:solidFill>
                  <a:srgbClr val="000000"/>
                </a:solidFill>
                <a:latin typeface="Trebuchet MS"/>
              </a:rPr>
              <a:t>including the header file</a:t>
            </a:r>
            <a:endParaRPr lang="en-US" sz="3200" b="0" strike="noStrike" spc="-1">
              <a:latin typeface="Arial"/>
            </a:endParaRPr>
          </a:p>
          <a:p>
            <a:pPr marL="457200">
              <a:lnSpc>
                <a:spcPct val="110000"/>
              </a:lnSpc>
              <a:spcBef>
                <a:spcPts val="561"/>
              </a:spcBef>
            </a:pPr>
            <a:r>
              <a:rPr lang="en-US" sz="2800" b="0" strike="noStrike" spc="-1">
                <a:solidFill>
                  <a:srgbClr val="738AC8"/>
                </a:solidFill>
                <a:latin typeface="Courier New Bold"/>
              </a:rPr>
              <a:t>#define __CL_ENABLE_EXCEPTIONS</a:t>
            </a:r>
            <a:endParaRPr lang="en-US" sz="2800" b="0" strike="noStrike" spc="-1">
              <a:latin typeface="Arial"/>
            </a:endParaRPr>
          </a:p>
          <a:p>
            <a:pPr marL="457200">
              <a:lnSpc>
                <a:spcPct val="110000"/>
              </a:lnSpc>
              <a:spcBef>
                <a:spcPts val="561"/>
              </a:spcBef>
            </a:pPr>
            <a:endParaRPr lang="en-US" sz="2800" b="0" strike="noStrike" spc="-1">
              <a:latin typeface="Arial"/>
            </a:endParaRPr>
          </a:p>
          <a:p>
            <a:pPr marL="357120" indent="-356400">
              <a:lnSpc>
                <a:spcPct val="110000"/>
              </a:lnSpc>
              <a:spcBef>
                <a:spcPts val="641"/>
              </a:spcBef>
              <a:buClr>
                <a:srgbClr val="000000"/>
              </a:buClr>
              <a:buFont typeface="Arial"/>
              <a:buChar char="•"/>
            </a:pPr>
            <a:r>
              <a:rPr lang="en-US" sz="3200" b="0" strike="noStrike" spc="-1">
                <a:solidFill>
                  <a:srgbClr val="000000"/>
                </a:solidFill>
                <a:latin typeface="Trebuchet MS"/>
              </a:rPr>
              <a:t>Include key header files … both standard and custom</a:t>
            </a:r>
            <a:endParaRPr lang="en-US" sz="32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&lt;CL/cl.hpp&gt;   // Khronos C++ Wrapper API</a:t>
            </a:r>
            <a:endParaRPr lang="en-US" sz="26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&lt;cstdio&gt;      // For C style </a:t>
            </a:r>
            <a:endParaRPr lang="en-US" sz="26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&lt;iostream&gt;    // For C++ style IO</a:t>
            </a:r>
            <a:endParaRPr lang="en-US" sz="26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&lt;vector&gt;      // For C++ vector types</a:t>
            </a:r>
            <a:endParaRPr lang="en-US" sz="2600" b="0" strike="noStrike" spc="-1">
              <a:latin typeface="Arial"/>
            </a:endParaRPr>
          </a:p>
          <a:p>
            <a:pPr marL="457200">
              <a:lnSpc>
                <a:spcPct val="110000"/>
              </a:lnSpc>
              <a:spcBef>
                <a:spcPts val="561"/>
              </a:spcBef>
            </a:pPr>
            <a:endParaRPr lang="en-US" sz="2600" b="0" strike="noStrike" spc="-1">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For information about C++, see the appendix:</a:t>
            </a:r>
            <a:endParaRPr lang="en-US" sz="1800" b="0" strike="noStrike" spc="-1">
              <a:latin typeface="Arial"/>
            </a:endParaRPr>
          </a:p>
          <a:p>
            <a:pPr>
              <a:lnSpc>
                <a:spcPct val="100000"/>
              </a:lnSpc>
            </a:pPr>
            <a:r>
              <a:rPr lang="en-US" sz="1800" b="0" strike="noStrike" spc="-1">
                <a:solidFill>
                  <a:srgbClr val="4F81BD"/>
                </a:solidFill>
                <a:latin typeface="Trebuchet MS"/>
                <a:ea typeface="DejaVu Sans"/>
              </a:rPr>
              <a:t>“C++ for C programmers”.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753360" y="898560"/>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600" b="1" strike="noStrike" spc="-1">
                <a:solidFill>
                  <a:srgbClr val="000000"/>
                </a:solidFill>
                <a:latin typeface="Courier New"/>
              </a:rPr>
              <a:t>// Create buffers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True indicates CL_MEM_READ_ONLY</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False indicates CL_MEM_READ_WRITE</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d_a = cl::</a:t>
            </a:r>
            <a:r>
              <a:rPr lang="en-US" sz="1600" b="1" strike="noStrike" spc="-1">
                <a:solidFill>
                  <a:srgbClr val="34411B"/>
                </a:solidFill>
                <a:latin typeface="Courier New"/>
              </a:rPr>
              <a:t>Buffer</a:t>
            </a:r>
            <a:r>
              <a:rPr lang="en-US" sz="1600" b="1" strike="noStrike" spc="-1">
                <a:solidFill>
                  <a:srgbClr val="000000"/>
                </a:solidFill>
                <a:latin typeface="Courier New"/>
              </a:rPr>
              <a:t>(context, </a:t>
            </a:r>
            <a:br/>
            <a:r>
              <a:rPr lang="en-US" sz="1600" b="1" strike="noStrike" spc="-1">
                <a:solidFill>
                  <a:srgbClr val="000000"/>
                </a:solidFill>
                <a:latin typeface="Courier New"/>
              </a:rPr>
              <a:t>        h_a.begin(), h_a.end(), </a:t>
            </a:r>
            <a:r>
              <a:rPr lang="en-US" sz="1600" b="1" strike="noStrike" spc="-1">
                <a:solidFill>
                  <a:srgbClr val="4F81BD"/>
                </a:solidFill>
                <a:latin typeface="Courier New"/>
              </a:rPr>
              <a:t>true</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d_b = cl::</a:t>
            </a:r>
            <a:r>
              <a:rPr lang="en-US" sz="1600" b="1" strike="noStrike" spc="-1">
                <a:solidFill>
                  <a:srgbClr val="34411B"/>
                </a:solidFill>
                <a:latin typeface="Courier New"/>
              </a:rPr>
              <a:t>Buffer</a:t>
            </a:r>
            <a:r>
              <a:rPr lang="en-US" sz="1600" b="1" strike="noStrike" spc="-1">
                <a:solidFill>
                  <a:srgbClr val="000000"/>
                </a:solidFill>
                <a:latin typeface="Courier New"/>
              </a:rPr>
              <a:t>(context, </a:t>
            </a:r>
            <a:br/>
            <a:r>
              <a:rPr lang="en-US" sz="1600" b="1" strike="noStrike" spc="-1">
                <a:solidFill>
                  <a:srgbClr val="000000"/>
                </a:solidFill>
                <a:latin typeface="Courier New"/>
              </a:rPr>
              <a:t>        h_b.begin(), h_b.end(), </a:t>
            </a:r>
            <a:r>
              <a:rPr lang="en-US" sz="1600" b="1" strike="noStrike" spc="-1">
                <a:solidFill>
                  <a:srgbClr val="4F81BD"/>
                </a:solidFill>
                <a:latin typeface="Courier New"/>
              </a:rPr>
              <a:t>true</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d_c = cl::Buffer(context,</a:t>
            </a:r>
            <a:br/>
            <a:r>
              <a:rPr lang="en-US" sz="1600" b="1" strike="noStrike" spc="-1">
                <a:solidFill>
                  <a:srgbClr val="000000"/>
                </a:solidFill>
                <a:latin typeface="Courier New"/>
              </a:rPr>
              <a:t>        CL_MEM_READ_WRITE,  </a:t>
            </a:r>
            <a:br/>
            <a:r>
              <a:rPr lang="en-US" sz="1600" b="1" strike="noStrike" spc="-1">
                <a:solidFill>
                  <a:srgbClr val="000000"/>
                </a:solidFill>
                <a:latin typeface="Courier New"/>
              </a:rPr>
              <a:t>        sizeof(float) * LENGTH);</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Enqueue the kernel</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vadd(cl::</a:t>
            </a:r>
            <a:r>
              <a:rPr lang="en-US" sz="1600" b="1" strike="noStrike" spc="-1">
                <a:solidFill>
                  <a:srgbClr val="34411B"/>
                </a:solidFill>
                <a:latin typeface="Courier New"/>
              </a:rPr>
              <a:t>EnqueueArgs</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queue</a:t>
            </a:r>
            <a:r>
              <a:rPr lang="en-US" sz="1600" b="1" strike="noStrike" spc="-1">
                <a:solidFill>
                  <a:srgbClr val="9BBB59"/>
                </a:solidFill>
                <a:latin typeface="Courier New"/>
              </a:rPr>
              <a:t>, </a:t>
            </a:r>
            <a:endParaRPr lang="en-US" sz="1600" b="0" strike="noStrike" spc="-1">
              <a:latin typeface="Arial"/>
            </a:endParaRPr>
          </a:p>
          <a:p>
            <a:pPr marL="800280">
              <a:lnSpc>
                <a:spcPct val="100000"/>
              </a:lnSpc>
              <a:spcBef>
                <a:spcPts val="320"/>
              </a:spcBef>
            </a:pPr>
            <a:r>
              <a:rPr lang="en-US" sz="1600" b="1" strike="noStrike" spc="-1">
                <a:solidFill>
                  <a:srgbClr val="9BBB59"/>
                </a:solidFill>
                <a:latin typeface="Courier New"/>
              </a:rPr>
              <a:t>                </a:t>
            </a:r>
            <a:r>
              <a:rPr lang="en-US" sz="1600" b="1" strike="noStrike" spc="-1">
                <a:solidFill>
                  <a:srgbClr val="000000"/>
                </a:solidFill>
                <a:latin typeface="Courier New"/>
              </a:rPr>
              <a:t>cl::</a:t>
            </a:r>
            <a:r>
              <a:rPr lang="en-US" sz="1600" b="1" strike="noStrike" spc="-1">
                <a:solidFill>
                  <a:srgbClr val="34411B"/>
                </a:solidFill>
                <a:latin typeface="Courier New"/>
              </a:rPr>
              <a:t>NDRange</a:t>
            </a:r>
            <a:r>
              <a:rPr lang="en-US" sz="1600" b="1" strike="noStrike" spc="-1">
                <a:solidFill>
                  <a:srgbClr val="000000"/>
                </a:solidFill>
                <a:latin typeface="Courier New"/>
              </a:rPr>
              <a:t>(count)),</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d_a, d_b, d_c, count);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copy</a:t>
            </a:r>
            <a:r>
              <a:rPr lang="en-US" sz="1600" b="1" strike="noStrike" spc="-1">
                <a:solidFill>
                  <a:srgbClr val="000000"/>
                </a:solidFill>
                <a:latin typeface="Courier New"/>
              </a:rPr>
              <a:t>(queue, </a:t>
            </a:r>
            <a:br/>
            <a:r>
              <a:rPr lang="en-US" sz="1600" b="1" strike="noStrike" spc="-1">
                <a:solidFill>
                  <a:srgbClr val="000000"/>
                </a:solidFill>
                <a:latin typeface="Courier New"/>
              </a:rPr>
              <a:t>      d_c, h_c.begin(), h_c.end());</a:t>
            </a:r>
            <a:endParaRPr lang="en-US" sz="1600" b="0" strike="noStrike" spc="-1">
              <a:latin typeface="Arial"/>
            </a:endParaRPr>
          </a:p>
        </p:txBody>
      </p:sp>
      <p:sp>
        <p:nvSpPr>
          <p:cNvPr id="1199" name="CustomShape 2"/>
          <p:cNvSpPr/>
          <p:nvPr/>
        </p:nvSpPr>
        <p:spPr>
          <a:xfrm>
            <a:off x="49320" y="933840"/>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600" b="1" strike="noStrike" spc="-1">
                <a:solidFill>
                  <a:srgbClr val="000000"/>
                </a:solidFill>
                <a:latin typeface="Courier New"/>
              </a:rPr>
              <a:t>std::vector&lt;</a:t>
            </a:r>
            <a:r>
              <a:rPr lang="en-US" sz="1600" b="1" strike="noStrike" spc="-1">
                <a:solidFill>
                  <a:srgbClr val="C0504D"/>
                </a:solidFill>
                <a:latin typeface="Courier New"/>
              </a:rPr>
              <a:t>float</a:t>
            </a:r>
            <a:r>
              <a:rPr lang="en-US" sz="1600" b="1" strike="noStrike" spc="-1">
                <a:solidFill>
                  <a:srgbClr val="000000"/>
                </a:solidFill>
                <a:latin typeface="Courier New"/>
              </a:rPr>
              <a:t>&gt;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h_a(N), h_b(N), h_c(N);</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initialize host vectors…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Buffer </a:t>
            </a:r>
            <a:r>
              <a:rPr lang="en-US" sz="1600" b="1" strike="noStrike" spc="-1">
                <a:solidFill>
                  <a:srgbClr val="000000"/>
                </a:solidFill>
                <a:latin typeface="Courier New"/>
              </a:rPr>
              <a:t>d_a, d_b, d_c;</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Context </a:t>
            </a:r>
            <a:r>
              <a:rPr lang="en-US" sz="1600" b="1" strike="noStrike" spc="-1">
                <a:solidFill>
                  <a:srgbClr val="000000"/>
                </a:solidFill>
                <a:latin typeface="Courier New"/>
              </a:rPr>
              <a:t> context( </a:t>
            </a:r>
            <a:br/>
            <a:r>
              <a:rPr lang="en-US" sz="1600" b="1" strike="noStrike" spc="-1">
                <a:solidFill>
                  <a:srgbClr val="000000"/>
                </a:solidFill>
                <a:latin typeface="Courier New"/>
              </a:rPr>
              <a:t>   CL_DEVICE_TYPE_DEFAULT);</a:t>
            </a:r>
            <a:b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CommandQueue</a:t>
            </a:r>
            <a:r>
              <a:rPr lang="en-US" sz="1600" b="1" strike="noStrike" spc="-1">
                <a:solidFill>
                  <a:srgbClr val="9BBB59"/>
                </a:solidFill>
                <a:latin typeface="Courier New"/>
              </a:rPr>
              <a:t> </a:t>
            </a:r>
            <a:br/>
            <a:r>
              <a:rPr lang="en-US" sz="1600" b="1" strike="noStrike" spc="-1">
                <a:solidFill>
                  <a:srgbClr val="9BBB59"/>
                </a:solidFill>
                <a:latin typeface="Courier New"/>
              </a:rPr>
              <a:t>   </a:t>
            </a:r>
            <a:r>
              <a:rPr lang="en-US" sz="1600" b="1" strike="noStrike" spc="-1">
                <a:solidFill>
                  <a:srgbClr val="000000"/>
                </a:solidFill>
                <a:latin typeface="Courier New"/>
              </a:rPr>
              <a:t>queue(context);</a:t>
            </a:r>
            <a:endParaRPr lang="en-US" sz="1600" b="0" strike="noStrike" spc="-1">
              <a:latin typeface="Arial"/>
            </a:endParaRPr>
          </a:p>
          <a:p>
            <a:pPr marL="399960">
              <a:lnSpc>
                <a:spcPct val="100000"/>
              </a:lnSpc>
              <a:spcBef>
                <a:spcPts val="241"/>
              </a:spcBef>
            </a:pPr>
            <a:endParaRPr lang="en-US" sz="1600" b="0" strike="noStrike" spc="-1">
              <a:latin typeface="Arial"/>
            </a:endParaRPr>
          </a:p>
          <a:p>
            <a:pPr marL="39996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Program</a:t>
            </a:r>
            <a:r>
              <a:rPr lang="en-US" sz="1600" b="1" strike="noStrike" spc="-1">
                <a:solidFill>
                  <a:srgbClr val="000000"/>
                </a:solidFill>
                <a:latin typeface="Courier New"/>
              </a:rPr>
              <a:t>  program(</a:t>
            </a:r>
            <a:endParaRPr lang="en-US" sz="1600" b="0" strike="noStrike" spc="-1">
              <a:latin typeface="Arial"/>
            </a:endParaRPr>
          </a:p>
          <a:p>
            <a:pPr marL="399960">
              <a:lnSpc>
                <a:spcPct val="100000"/>
              </a:lnSpc>
              <a:spcBef>
                <a:spcPts val="320"/>
              </a:spcBef>
            </a:pPr>
            <a:r>
              <a:rPr lang="en-US" sz="1600" b="1" strike="noStrike" spc="-1">
                <a:solidFill>
                  <a:srgbClr val="000000"/>
                </a:solidFill>
                <a:latin typeface="Courier New"/>
              </a:rPr>
              <a:t>  context,</a:t>
            </a:r>
            <a:endParaRPr lang="en-US" sz="1600" b="0" strike="noStrike" spc="-1">
              <a:latin typeface="Arial"/>
            </a:endParaRPr>
          </a:p>
          <a:p>
            <a:pPr marL="399960">
              <a:lnSpc>
                <a:spcPct val="100000"/>
              </a:lnSpc>
              <a:spcBef>
                <a:spcPts val="320"/>
              </a:spcBef>
            </a:pPr>
            <a:r>
              <a:rPr lang="en-US" sz="1600" b="1" strike="noStrike" spc="-1">
                <a:solidFill>
                  <a:srgbClr val="000000"/>
                </a:solidFill>
                <a:latin typeface="Courier New"/>
              </a:rPr>
              <a:t>  </a:t>
            </a:r>
            <a:r>
              <a:rPr lang="en-US" sz="1600" b="1" strike="noStrike" spc="-1">
                <a:solidFill>
                  <a:srgbClr val="17375E"/>
                </a:solidFill>
                <a:latin typeface="Courier New"/>
              </a:rPr>
              <a:t>loadprogram</a:t>
            </a:r>
            <a:r>
              <a:rPr lang="en-US" sz="1600" b="1" strike="noStrike" spc="-1">
                <a:solidFill>
                  <a:srgbClr val="000000"/>
                </a:solidFill>
                <a:latin typeface="Courier New"/>
              </a:rPr>
              <a:t>(“vadd.cl”),</a:t>
            </a:r>
            <a:r>
              <a:rPr lang="en-US" sz="1600" b="1" strike="noStrike" spc="-1">
                <a:solidFill>
                  <a:srgbClr val="4F81BD"/>
                </a:solidFill>
                <a:latin typeface="Courier New"/>
              </a:rPr>
              <a:t> </a:t>
            </a:r>
            <a:endParaRPr lang="en-US" sz="1600" b="0" strike="noStrike" spc="-1">
              <a:latin typeface="Arial"/>
            </a:endParaRPr>
          </a:p>
          <a:p>
            <a:pPr marL="399960">
              <a:lnSpc>
                <a:spcPct val="100000"/>
              </a:lnSpc>
              <a:spcBef>
                <a:spcPts val="320"/>
              </a:spcBef>
            </a:pPr>
            <a:r>
              <a:rPr lang="en-US" sz="1600" b="1" strike="noStrike" spc="-1">
                <a:solidFill>
                  <a:srgbClr val="4F81BD"/>
                </a:solidFill>
                <a:latin typeface="Courier New"/>
              </a:rPr>
              <a:t>  true</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Create the kernel functor</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make_kernel&lt;</a:t>
            </a:r>
            <a:r>
              <a:rPr lang="en-US" sz="1600" b="1" strike="noStrike" spc="-1">
                <a:solidFill>
                  <a:srgbClr val="000000"/>
                </a:solidFill>
                <a:latin typeface="Courier New"/>
              </a:rPr>
              <a:t>cl::</a:t>
            </a:r>
            <a:r>
              <a:rPr lang="en-US" sz="1600" b="1" strike="noStrike" spc="-1">
                <a:solidFill>
                  <a:srgbClr val="34411B"/>
                </a:solidFill>
                <a:latin typeface="Courier New"/>
              </a:rPr>
              <a:t>Buffer,</a:t>
            </a:r>
            <a:br/>
            <a:r>
              <a:rPr lang="en-US" sz="1600" b="1" strike="noStrike" spc="-1">
                <a:solidFill>
                  <a:srgbClr val="000000"/>
                </a:solidFill>
                <a:latin typeface="Courier New"/>
              </a:rPr>
              <a:t> cl::</a:t>
            </a:r>
            <a:r>
              <a:rPr lang="en-US" sz="1600" b="1" strike="noStrike" spc="-1">
                <a:solidFill>
                  <a:srgbClr val="34411B"/>
                </a:solidFill>
                <a:latin typeface="Courier New"/>
              </a:rPr>
              <a:t>Buffer,</a:t>
            </a:r>
            <a:r>
              <a:rPr lang="en-US" sz="1600" b="1" strike="noStrike" spc="-1">
                <a:solidFill>
                  <a:srgbClr val="000000"/>
                </a:solidFill>
                <a:latin typeface="Courier New"/>
              </a:rPr>
              <a:t> cl::</a:t>
            </a:r>
            <a:r>
              <a:rPr lang="en-US" sz="1600" b="1" strike="noStrike" spc="-1">
                <a:solidFill>
                  <a:srgbClr val="34411B"/>
                </a:solidFill>
                <a:latin typeface="Courier New"/>
              </a:rPr>
              <a:t>Buffer, int</a:t>
            </a:r>
            <a:r>
              <a:rPr lang="en-US" sz="1600" b="1" strike="noStrike" spc="-1">
                <a:solidFill>
                  <a:srgbClr val="000000"/>
                </a:solidFill>
                <a:latin typeface="Courier New"/>
              </a:rPr>
              <a:t>&gt;  </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vadd(program, “vadd”);</a:t>
            </a:r>
            <a:endParaRPr lang="en-US" sz="1600" b="0" strike="noStrike" spc="-1">
              <a:latin typeface="Arial"/>
            </a:endParaRPr>
          </a:p>
          <a:p>
            <a:pPr marL="800280">
              <a:lnSpc>
                <a:spcPct val="100000"/>
              </a:lnSpc>
              <a:spcBef>
                <a:spcPts val="320"/>
              </a:spcBef>
            </a:pPr>
            <a:endParaRPr lang="en-US" sz="1600" b="0" strike="noStrike" spc="-1">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interface: The vadd host program</a:t>
            </a:r>
            <a:endParaRPr lang="en-US" sz="4400" b="0" strike="noStrike" spc="-1">
              <a:latin typeface="Arial"/>
            </a:endParaRPr>
          </a:p>
        </p:txBody>
      </p:sp>
      <p:sp>
        <p:nvSpPr>
          <p:cNvPr id="1201" name="Line 4"/>
          <p:cNvSpPr/>
          <p:nvPr/>
        </p:nvSpPr>
        <p:spPr>
          <a:xfrm>
            <a:off x="3753360" y="961560"/>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C++ Buffer Constructor</a:t>
            </a:r>
            <a:endParaRPr lang="en-US" sz="4400" b="0" strike="noStrike" spc="-1">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This is the API definition:</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Buffer(startIterator, endIterator, bool readOnly, bool useHostPtr)</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a:t>
            </a:r>
            <a:r>
              <a:rPr lang="en-US" sz="3200" b="0" strike="noStrike" spc="-1">
                <a:solidFill>
                  <a:srgbClr val="4F81BD"/>
                </a:solidFill>
                <a:latin typeface="Trebuchet MS"/>
              </a:rPr>
              <a:t>readOnly </a:t>
            </a:r>
            <a:r>
              <a:rPr lang="en-US" sz="3200" b="0" strike="noStrike" spc="-1">
                <a:solidFill>
                  <a:srgbClr val="000000"/>
                </a:solidFill>
                <a:latin typeface="Trebuchet MS"/>
              </a:rPr>
              <a:t>boolean specifies whether the memory is CL_MEM_READ_ONLY (true) or CL_MEM_READ_WRITE (false)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 must specify a true or false here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a:t>
            </a:r>
            <a:r>
              <a:rPr lang="en-US" sz="3200" b="0" strike="noStrike" spc="-1">
                <a:solidFill>
                  <a:srgbClr val="4F81BD"/>
                </a:solidFill>
                <a:latin typeface="Trebuchet MS"/>
              </a:rPr>
              <a:t>useHostPtr </a:t>
            </a:r>
            <a:r>
              <a:rPr lang="en-US" sz="3200" b="0" strike="noStrike" spc="-1">
                <a:solidFill>
                  <a:srgbClr val="000000"/>
                </a:solidFill>
                <a:latin typeface="Trebuchet MS"/>
              </a:rPr>
              <a:t>boolean is default false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Therefore the array defined by the iterators is </a:t>
            </a:r>
            <a:r>
              <a:rPr lang="en-US" sz="2800" b="0" strike="noStrike" spc="-1">
                <a:solidFill>
                  <a:srgbClr val="F79646"/>
                </a:solidFill>
                <a:latin typeface="Trebuchet MS"/>
              </a:rPr>
              <a:t>implicitly copied </a:t>
            </a:r>
            <a:r>
              <a:rPr lang="en-US" sz="2800" b="0" strike="noStrike" spc="-1">
                <a:solidFill>
                  <a:srgbClr val="000000"/>
                </a:solidFill>
                <a:latin typeface="Trebuchet MS"/>
              </a:rPr>
              <a:t>into device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If you specify </a:t>
            </a:r>
            <a:r>
              <a:rPr lang="en-US" sz="2800" b="0" strike="noStrike" spc="-1">
                <a:solidFill>
                  <a:srgbClr val="F79646"/>
                </a:solidFill>
                <a:latin typeface="Trebuchet MS"/>
              </a:rPr>
              <a:t>true</a:t>
            </a:r>
            <a:r>
              <a:rPr lang="en-US" sz="2800" b="0" strike="noStrike" spc="-1">
                <a:solidFill>
                  <a:srgbClr val="000000"/>
                </a:solidFill>
                <a:latin typeface="Trebuchet MS"/>
              </a:rPr>
              <a: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 memory specified by the iterators must be </a:t>
            </a:r>
            <a:r>
              <a:rPr lang="en-US" sz="2400" b="0" strike="noStrike" spc="-1">
                <a:solidFill>
                  <a:srgbClr val="4F81BD"/>
                </a:solidFill>
                <a:latin typeface="Trebuchet MS"/>
              </a:rPr>
              <a:t>contiguous</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 context </a:t>
            </a:r>
            <a:r>
              <a:rPr lang="en-US" sz="2400" b="0" strike="noStrike" spc="-1">
                <a:solidFill>
                  <a:srgbClr val="4F81BD"/>
                </a:solidFill>
                <a:latin typeface="Trebuchet MS"/>
              </a:rPr>
              <a:t>uses the pointer </a:t>
            </a:r>
            <a:r>
              <a:rPr lang="en-US" sz="2400" b="0" strike="noStrike" spc="-1">
                <a:solidFill>
                  <a:srgbClr val="000000"/>
                </a:solidFill>
                <a:latin typeface="Trebuchet MS"/>
              </a:rPr>
              <a:t>to the host memory, which becomes device accessible - this is the same as CL_MEM_USE_HOST_PTR</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 array </a:t>
            </a:r>
            <a:r>
              <a:rPr lang="en-US" sz="2400" b="1" strike="noStrike" spc="-1">
                <a:solidFill>
                  <a:srgbClr val="F79646"/>
                </a:solidFill>
                <a:latin typeface="Trebuchet MS"/>
              </a:rPr>
              <a:t>is not </a:t>
            </a:r>
            <a:r>
              <a:rPr lang="en-US" sz="2400" b="0" strike="noStrike" spc="-1">
                <a:solidFill>
                  <a:srgbClr val="000000"/>
                </a:solidFill>
                <a:latin typeface="Trebuchet MS"/>
              </a:rPr>
              <a:t>copied to device memory</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We can also specify a context to use as the first argument in this API call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C++ Buffer Constructor</a:t>
            </a:r>
            <a:endParaRPr lang="en-US" sz="4400" b="0" strike="noStrike" spc="-1">
              <a:latin typeface="Arial"/>
            </a:endParaRPr>
          </a:p>
        </p:txBody>
      </p:sp>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using the buffer constructor which uses C++ vector iterators, remember: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is a blocking call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constructor will enqueue a copy to the first Device in the context (when useHostPtr == false)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OpenCL runtime will </a:t>
            </a:r>
            <a:r>
              <a:rPr lang="en-US" sz="2800" b="0" strike="noStrike" spc="-1">
                <a:solidFill>
                  <a:srgbClr val="F79646"/>
                </a:solidFill>
                <a:latin typeface="Trebuchet MS"/>
              </a:rPr>
              <a:t>automatically </a:t>
            </a:r>
            <a:r>
              <a:rPr lang="en-US" sz="2800" b="0" strike="noStrike" spc="-1">
                <a:solidFill>
                  <a:srgbClr val="000000"/>
                </a:solidFill>
                <a:latin typeface="Trebuchet MS"/>
              </a:rPr>
              <a:t>ensure the buffer is copied across to the actual device you enqueue a kernel on later if you enqueue the kernel on a different device within this context</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Python Interface</a:t>
            </a:r>
            <a:endParaRPr lang="en-US" sz="4400" b="0" strike="noStrike" spc="-1">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python library by Andreas Klockner from University of Illinois at Urbana-Champaign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interface is dramatically easier to work with</a:t>
            </a:r>
            <a:r>
              <a:rPr lang="en-US" sz="3200" b="0" strike="noStrike" spc="-1" baseline="30000">
                <a:solidFill>
                  <a:srgbClr val="000000"/>
                </a:solidFill>
                <a:latin typeface="Trebuchet MS"/>
              </a:rPr>
              <a:t>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Key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Helper functions to choose platform/device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getInfo() methods are class attributes – no need to call the method itself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Call a kernel as a method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Multi-line strings – no need to escape new lines!</a:t>
            </a:r>
            <a:endParaRPr lang="en-US" sz="2800" b="0" strike="noStrike" spc="-1">
              <a:latin typeface="Arial"/>
            </a:endParaRPr>
          </a:p>
        </p:txBody>
      </p:sp>
      <p:sp>
        <p:nvSpPr>
          <p:cNvPr id="1208" name="CustomShape 3"/>
          <p:cNvSpPr/>
          <p:nvPr/>
        </p:nvSpPr>
        <p:spPr>
          <a:xfrm>
            <a:off x="3349080" y="6488640"/>
            <a:ext cx="43171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baseline="30000">
                <a:solidFill>
                  <a:srgbClr val="000000"/>
                </a:solidFill>
                <a:latin typeface="Trebuchet MS"/>
                <a:ea typeface="DejaVu Sans"/>
              </a:rPr>
              <a:t>1</a:t>
            </a:r>
            <a:r>
              <a:rPr lang="en-US" sz="1800" b="0" strike="noStrike" spc="-1">
                <a:solidFill>
                  <a:srgbClr val="000000"/>
                </a:solidFill>
                <a:latin typeface="Trebuchet MS"/>
                <a:ea typeface="DejaVu Sans"/>
              </a:rPr>
              <a:t> not just for python programmers…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Setting up the host program </a:t>
            </a:r>
            <a:endParaRPr lang="en-US" sz="4400" b="0" strike="noStrike" spc="-1">
              <a:latin typeface="Arial"/>
            </a:endParaRPr>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Import the pyopencl library</a:t>
            </a:r>
            <a:endParaRPr lang="en-US" sz="3200" b="0" strike="noStrike" spc="-1">
              <a:latin typeface="Arial"/>
            </a:endParaRPr>
          </a:p>
          <a:p>
            <a:pPr marL="457200">
              <a:lnSpc>
                <a:spcPct val="100000"/>
              </a:lnSpc>
              <a:spcBef>
                <a:spcPts val="561"/>
              </a:spcBef>
            </a:pPr>
            <a:r>
              <a:rPr lang="en-US" sz="2800" b="0" strike="noStrike" spc="-1">
                <a:solidFill>
                  <a:srgbClr val="C0504D"/>
                </a:solidFill>
                <a:latin typeface="Courier New Bold"/>
              </a:rPr>
              <a:t>import</a:t>
            </a:r>
            <a:r>
              <a:rPr lang="en-US" sz="2800" b="0" strike="noStrike" spc="-1">
                <a:solidFill>
                  <a:srgbClr val="000000"/>
                </a:solidFill>
                <a:latin typeface="Courier New Bold"/>
              </a:rPr>
              <a:t> pyopencl </a:t>
            </a:r>
            <a:r>
              <a:rPr lang="en-US" sz="2800" b="0" strike="noStrike" spc="-1">
                <a:solidFill>
                  <a:srgbClr val="C0504D"/>
                </a:solidFill>
                <a:latin typeface="Courier New Bold"/>
              </a:rPr>
              <a:t>as</a:t>
            </a:r>
            <a:r>
              <a:rPr lang="en-US" sz="2800" b="0" strike="noStrike" spc="-1">
                <a:solidFill>
                  <a:srgbClr val="000000"/>
                </a:solidFill>
                <a:latin typeface="Courier New Bold"/>
              </a:rPr>
              <a:t> cl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Import numpy to use arrays etc.</a:t>
            </a:r>
            <a:endParaRPr lang="en-US" sz="3200" b="0" strike="noStrike" spc="-1">
              <a:latin typeface="Arial"/>
            </a:endParaRPr>
          </a:p>
          <a:p>
            <a:pPr marL="457200">
              <a:lnSpc>
                <a:spcPct val="100000"/>
              </a:lnSpc>
              <a:spcBef>
                <a:spcPts val="561"/>
              </a:spcBef>
            </a:pPr>
            <a:r>
              <a:rPr lang="en-US" sz="2800" b="0" strike="noStrike" spc="-1">
                <a:solidFill>
                  <a:srgbClr val="C0504D"/>
                </a:solidFill>
                <a:latin typeface="Courier New Bold"/>
              </a:rPr>
              <a:t>import</a:t>
            </a:r>
            <a:r>
              <a:rPr lang="en-US" sz="2800" b="0" strike="noStrike" spc="-1">
                <a:solidFill>
                  <a:srgbClr val="000000"/>
                </a:solidFill>
                <a:latin typeface="Courier New Bold"/>
              </a:rPr>
              <a:t> 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of the examples use a helper library to print out some information</a:t>
            </a:r>
            <a:endParaRPr lang="en-US" sz="3200" b="0" strike="noStrike" spc="-1">
              <a:latin typeface="Arial"/>
            </a:endParaRPr>
          </a:p>
          <a:p>
            <a:pPr marL="457200">
              <a:lnSpc>
                <a:spcPct val="100000"/>
              </a:lnSpc>
              <a:spcBef>
                <a:spcPts val="561"/>
              </a:spcBef>
            </a:pPr>
            <a:r>
              <a:rPr lang="en-US" sz="2800" b="0" strike="noStrike" spc="-1">
                <a:solidFill>
                  <a:srgbClr val="C0504D"/>
                </a:solidFill>
                <a:latin typeface="Courier New Bold"/>
              </a:rPr>
              <a:t>import</a:t>
            </a:r>
            <a:r>
              <a:rPr lang="en-US" sz="2800" b="0" strike="noStrike" spc="-1">
                <a:solidFill>
                  <a:srgbClr val="000000"/>
                </a:solidFill>
                <a:latin typeface="Courier New Bold"/>
              </a:rPr>
              <a:t> deviceinfo</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N = 1024</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create context, queue and program</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context = </a:t>
            </a:r>
            <a:r>
              <a:rPr lang="en-US" sz="1400" b="1" strike="noStrike" spc="-1">
                <a:solidFill>
                  <a:srgbClr val="9BBB59"/>
                </a:solidFill>
                <a:latin typeface="Courier New Bold"/>
              </a:rPr>
              <a:t>cl.create_some_context</a:t>
            </a: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queue = </a:t>
            </a:r>
            <a:r>
              <a:rPr lang="en-US" sz="1400" b="1" strike="noStrike" spc="-1">
                <a:solidFill>
                  <a:srgbClr val="9BBB59"/>
                </a:solidFill>
                <a:latin typeface="Courier New Bold"/>
              </a:rPr>
              <a:t>cl.CommandQueue</a:t>
            </a:r>
            <a:r>
              <a:rPr lang="en-US" sz="1400" b="1" strike="noStrike" spc="-1">
                <a:solidFill>
                  <a:srgbClr val="000000"/>
                </a:solidFill>
                <a:latin typeface="Courier New Bold"/>
              </a:rPr>
              <a:t>(context)</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kernelsource = </a:t>
            </a:r>
            <a:r>
              <a:rPr lang="en-US" sz="1400" b="1" strike="noStrike" spc="-1">
                <a:solidFill>
                  <a:srgbClr val="4F81BD"/>
                </a:solidFill>
                <a:latin typeface="Courier New Bold"/>
              </a:rPr>
              <a:t>open</a:t>
            </a:r>
            <a:r>
              <a:rPr lang="en-US" sz="1400" b="1" strike="noStrike" spc="-1">
                <a:solidFill>
                  <a:srgbClr val="000000"/>
                </a:solidFill>
                <a:latin typeface="Courier New Bold"/>
              </a:rPr>
              <a:t>(‘vadd.cl’).read()</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program = </a:t>
            </a:r>
            <a:r>
              <a:rPr lang="en-US" sz="1400" b="1" strike="noStrike" spc="-1">
                <a:solidFill>
                  <a:srgbClr val="9BBB59"/>
                </a:solidFill>
                <a:latin typeface="Courier New Bold"/>
              </a:rPr>
              <a:t>cl.Program</a:t>
            </a:r>
            <a:r>
              <a:rPr lang="en-US" sz="1400" b="1" strike="noStrike" spc="-1">
                <a:solidFill>
                  <a:srgbClr val="000000"/>
                </a:solidFill>
                <a:latin typeface="Courier New Bold"/>
              </a:rPr>
              <a:t>(context, kernelsource).</a:t>
            </a:r>
            <a:r>
              <a:rPr lang="en-US" sz="1400" b="1" strike="noStrike" spc="-1">
                <a:solidFill>
                  <a:srgbClr val="9BBB59"/>
                </a:solidFill>
                <a:latin typeface="Courier New Bold"/>
              </a:rPr>
              <a:t>build</a:t>
            </a: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create host arrays</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h_a = </a:t>
            </a:r>
            <a:r>
              <a:rPr lang="en-US" sz="1400" b="1" strike="noStrike" spc="-1">
                <a:solidFill>
                  <a:srgbClr val="C0504D"/>
                </a:solidFill>
                <a:latin typeface="Courier New Bold"/>
              </a:rPr>
              <a:t>numpy.random.rand</a:t>
            </a:r>
            <a:r>
              <a:rPr lang="en-US" sz="1400" b="1" strike="noStrike" spc="-1">
                <a:solidFill>
                  <a:srgbClr val="000000"/>
                </a:solidFill>
                <a:latin typeface="Courier New Bold"/>
              </a:rPr>
              <a:t>(N).</a:t>
            </a:r>
            <a:r>
              <a:rPr lang="en-US" sz="1400" b="1" strike="noStrike" spc="-1">
                <a:solidFill>
                  <a:srgbClr val="C0504D"/>
                </a:solidFill>
                <a:latin typeface="Courier New Bold"/>
              </a:rPr>
              <a:t>astype</a:t>
            </a:r>
            <a:r>
              <a:rPr lang="en-US" sz="1400" b="1" strike="noStrike" spc="-1">
                <a:solidFill>
                  <a:srgbClr val="000000"/>
                </a:solidFill>
                <a:latin typeface="Courier New Bold"/>
              </a:rPr>
              <a:t>(float32)</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h_b = </a:t>
            </a:r>
            <a:r>
              <a:rPr lang="en-US" sz="1400" b="1" strike="noStrike" spc="-1">
                <a:solidFill>
                  <a:srgbClr val="C0504D"/>
                </a:solidFill>
                <a:latin typeface="Courier New Bold"/>
              </a:rPr>
              <a:t>numpy.random.rand</a:t>
            </a:r>
            <a:r>
              <a:rPr lang="en-US" sz="1400" b="1" strike="noStrike" spc="-1">
                <a:solidFill>
                  <a:srgbClr val="000000"/>
                </a:solidFill>
                <a:latin typeface="Courier New Bold"/>
              </a:rPr>
              <a:t>(N).</a:t>
            </a:r>
            <a:r>
              <a:rPr lang="en-US" sz="1400" b="1" strike="noStrike" spc="-1">
                <a:solidFill>
                  <a:srgbClr val="C0504D"/>
                </a:solidFill>
                <a:latin typeface="Courier New Bold"/>
              </a:rPr>
              <a:t>astype</a:t>
            </a:r>
            <a:r>
              <a:rPr lang="en-US" sz="1400" b="1" strike="noStrike" spc="-1">
                <a:solidFill>
                  <a:srgbClr val="000000"/>
                </a:solidFill>
                <a:latin typeface="Courier New Bold"/>
              </a:rPr>
              <a:t>(float32)</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h_c = </a:t>
            </a:r>
            <a:r>
              <a:rPr lang="en-US" sz="1400" b="1" strike="noStrike" spc="-1">
                <a:solidFill>
                  <a:srgbClr val="C0504D"/>
                </a:solidFill>
                <a:latin typeface="Courier New Bold"/>
              </a:rPr>
              <a:t>numpy.empty</a:t>
            </a:r>
            <a:r>
              <a:rPr lang="en-US" sz="1400" b="1" strike="noStrike" spc="-1">
                <a:solidFill>
                  <a:srgbClr val="000000"/>
                </a:solidFill>
                <a:latin typeface="Courier New Bold"/>
              </a:rPr>
              <a:t>(N).</a:t>
            </a:r>
            <a:r>
              <a:rPr lang="en-US" sz="1400" b="1" strike="noStrike" spc="-1">
                <a:solidFill>
                  <a:srgbClr val="C0504D"/>
                </a:solidFill>
                <a:latin typeface="Courier New Bold"/>
              </a:rPr>
              <a:t>astype</a:t>
            </a:r>
            <a:r>
              <a:rPr lang="en-US" sz="1400" b="1" strike="noStrike" spc="-1">
                <a:solidFill>
                  <a:srgbClr val="000000"/>
                </a:solidFill>
                <a:latin typeface="Courier New Bold"/>
              </a:rPr>
              <a:t>(float32)</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create device buffers</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mf = </a:t>
            </a:r>
            <a:r>
              <a:rPr lang="en-US" sz="1400" b="1" strike="noStrike" spc="-1">
                <a:solidFill>
                  <a:srgbClr val="9BBB59"/>
                </a:solidFill>
                <a:latin typeface="Courier New Bold"/>
              </a:rPr>
              <a:t>cl.mem_flags</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d_a = </a:t>
            </a:r>
            <a:r>
              <a:rPr lang="en-US" sz="1400" b="1" strike="noStrike" spc="-1">
                <a:solidFill>
                  <a:srgbClr val="9BBB59"/>
                </a:solidFill>
                <a:latin typeface="Courier New Bold"/>
              </a:rPr>
              <a:t>cl.Buffer</a:t>
            </a:r>
            <a:r>
              <a:rPr lang="en-US" sz="1400" b="1" strike="noStrike" spc="-1">
                <a:solidFill>
                  <a:srgbClr val="000000"/>
                </a:solidFill>
                <a:latin typeface="Courier New Bold"/>
              </a:rPr>
              <a:t>(context, mf.</a:t>
            </a:r>
            <a:r>
              <a:rPr lang="en-US" sz="1400" b="1" strike="noStrike" spc="-1">
                <a:solidFill>
                  <a:srgbClr val="4F81BD"/>
                </a:solidFill>
                <a:latin typeface="Courier New Bold"/>
              </a:rPr>
              <a:t>READ_ONLY </a:t>
            </a:r>
            <a:r>
              <a:rPr lang="en-US" sz="1400" b="1" strike="noStrike" spc="-1">
                <a:solidFill>
                  <a:srgbClr val="000000"/>
                </a:solidFill>
                <a:latin typeface="Courier New Bold"/>
              </a:rPr>
              <a:t>| mf.</a:t>
            </a:r>
            <a:r>
              <a:rPr lang="en-US" sz="1400" b="1" strike="noStrike" spc="-1">
                <a:solidFill>
                  <a:srgbClr val="4F81BD"/>
                </a:solidFill>
                <a:latin typeface="Courier New Bold"/>
              </a:rPr>
              <a:t>COPY_HOST_PTR</a:t>
            </a:r>
            <a:r>
              <a:rPr lang="en-US" sz="1400" b="1" strike="noStrike" spc="-1">
                <a:solidFill>
                  <a:srgbClr val="000000"/>
                </a:solidFill>
                <a:latin typeface="Courier New Bold"/>
              </a:rPr>
              <a:t>, </a:t>
            </a:r>
            <a:r>
              <a:rPr lang="en-US" sz="1400" b="1" i="1" strike="noStrike" spc="-1">
                <a:solidFill>
                  <a:srgbClr val="17375E"/>
                </a:solidFill>
                <a:latin typeface="Courier New Bold"/>
              </a:rPr>
              <a:t>hostbuf</a:t>
            </a:r>
            <a:r>
              <a:rPr lang="en-US" sz="1400" b="1" strike="noStrike" spc="-1">
                <a:solidFill>
                  <a:srgbClr val="000000"/>
                </a:solidFill>
                <a:latin typeface="Courier New Bold"/>
              </a:rPr>
              <a:t>=h_a)</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d_b = </a:t>
            </a:r>
            <a:r>
              <a:rPr lang="en-US" sz="1400" b="1" strike="noStrike" spc="-1">
                <a:solidFill>
                  <a:srgbClr val="9BBB59"/>
                </a:solidFill>
                <a:latin typeface="Courier New Bold"/>
              </a:rPr>
              <a:t>cl.Buffer</a:t>
            </a:r>
            <a:r>
              <a:rPr lang="en-US" sz="1400" b="1" strike="noStrike" spc="-1">
                <a:solidFill>
                  <a:srgbClr val="000000"/>
                </a:solidFill>
                <a:latin typeface="Courier New Bold"/>
              </a:rPr>
              <a:t>(context, mf.</a:t>
            </a:r>
            <a:r>
              <a:rPr lang="en-US" sz="1400" b="1" strike="noStrike" spc="-1">
                <a:solidFill>
                  <a:srgbClr val="4F81BD"/>
                </a:solidFill>
                <a:latin typeface="Courier New Bold"/>
              </a:rPr>
              <a:t>READ_ONLY</a:t>
            </a:r>
            <a:r>
              <a:rPr lang="en-US" sz="1400" b="1" strike="noStrike" spc="-1">
                <a:solidFill>
                  <a:srgbClr val="000000"/>
                </a:solidFill>
                <a:latin typeface="Courier New Bold"/>
              </a:rPr>
              <a:t> | mf.</a:t>
            </a:r>
            <a:r>
              <a:rPr lang="en-US" sz="1400" b="1" strike="noStrike" spc="-1">
                <a:solidFill>
                  <a:srgbClr val="4F81BD"/>
                </a:solidFill>
                <a:latin typeface="Courier New Bold"/>
              </a:rPr>
              <a:t>COPY_HOST_PTR</a:t>
            </a:r>
            <a:r>
              <a:rPr lang="en-US" sz="1400" b="1" strike="noStrike" spc="-1">
                <a:solidFill>
                  <a:srgbClr val="000000"/>
                </a:solidFill>
                <a:latin typeface="Courier New Bold"/>
              </a:rPr>
              <a:t>, </a:t>
            </a:r>
            <a:r>
              <a:rPr lang="en-US" sz="1400" b="1" i="1" strike="noStrike" spc="-1">
                <a:solidFill>
                  <a:srgbClr val="17375E"/>
                </a:solidFill>
                <a:latin typeface="Courier New Bold"/>
              </a:rPr>
              <a:t>hostbuf</a:t>
            </a:r>
            <a:r>
              <a:rPr lang="en-US" sz="1400" b="1" strike="noStrike" spc="-1">
                <a:solidFill>
                  <a:srgbClr val="000000"/>
                </a:solidFill>
                <a:latin typeface="Courier New Bold"/>
              </a:rPr>
              <a:t>=h_b)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d_c = </a:t>
            </a:r>
            <a:r>
              <a:rPr lang="en-US" sz="1400" b="1" strike="noStrike" spc="-1">
                <a:solidFill>
                  <a:srgbClr val="9BBB59"/>
                </a:solidFill>
                <a:latin typeface="Courier New Bold"/>
              </a:rPr>
              <a:t>cl.Buffer</a:t>
            </a:r>
            <a:r>
              <a:rPr lang="en-US" sz="1400" b="1" strike="noStrike" spc="-1">
                <a:solidFill>
                  <a:srgbClr val="000000"/>
                </a:solidFill>
                <a:latin typeface="Courier New Bold"/>
              </a:rPr>
              <a:t>(context, mf.</a:t>
            </a:r>
            <a:r>
              <a:rPr lang="en-US" sz="1400" b="1" strike="noStrike" spc="-1">
                <a:solidFill>
                  <a:srgbClr val="4F81BD"/>
                </a:solidFill>
                <a:latin typeface="Courier New Bold"/>
              </a:rPr>
              <a:t>WRITE_ONLY</a:t>
            </a:r>
            <a:r>
              <a:rPr lang="en-US" sz="1400" b="1" strike="noStrike" spc="-1">
                <a:solidFill>
                  <a:srgbClr val="000000"/>
                </a:solidFill>
                <a:latin typeface="Courier New Bold"/>
              </a:rPr>
              <a:t>, h_c.</a:t>
            </a:r>
            <a:r>
              <a:rPr lang="en-US" sz="1400" b="1" strike="noStrike" spc="-1">
                <a:solidFill>
                  <a:srgbClr val="C0504D"/>
                </a:solidFill>
                <a:latin typeface="Courier New Bold"/>
              </a:rPr>
              <a:t>nbytes</a:t>
            </a: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run kernel</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vadd = program.vadd</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vadd.set_scalar_arg_dtypes([None, None, None, numpy.uint32])</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vadd(queue, h_a.</a:t>
            </a:r>
            <a:r>
              <a:rPr lang="en-US" sz="1400" b="1" strike="noStrike" spc="-1">
                <a:solidFill>
                  <a:srgbClr val="C0504D"/>
                </a:solidFill>
                <a:latin typeface="Courier New Bold"/>
              </a:rPr>
              <a:t>shape</a:t>
            </a:r>
            <a:r>
              <a:rPr lang="en-US" sz="1400" b="1" strike="noStrike" spc="-1">
                <a:solidFill>
                  <a:srgbClr val="000000"/>
                </a:solidFill>
                <a:latin typeface="Courier New Bold"/>
              </a:rPr>
              <a:t>, </a:t>
            </a:r>
            <a:r>
              <a:rPr lang="en-US" sz="1400" b="1" strike="noStrike" spc="-1">
                <a:solidFill>
                  <a:srgbClr val="17375E"/>
                </a:solidFill>
                <a:latin typeface="Courier New Bold"/>
              </a:rPr>
              <a:t>None</a:t>
            </a:r>
            <a:r>
              <a:rPr lang="en-US" sz="1400" b="1" strike="noStrike" spc="-1">
                <a:solidFill>
                  <a:srgbClr val="000000"/>
                </a:solidFill>
                <a:latin typeface="Courier New Bold"/>
              </a:rPr>
              <a:t>, d_a, d_b, d_c, N)</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return results</a:t>
            </a:r>
            <a:endParaRPr lang="en-US" sz="1400" b="0" strike="noStrike" spc="-1">
              <a:latin typeface="Arial"/>
            </a:endParaRPr>
          </a:p>
          <a:p>
            <a:pPr>
              <a:lnSpc>
                <a:spcPct val="100000"/>
              </a:lnSpc>
              <a:spcBef>
                <a:spcPts val="281"/>
              </a:spcBef>
            </a:pPr>
            <a:r>
              <a:rPr lang="en-US" sz="1400" b="1" strike="noStrike" spc="-1">
                <a:solidFill>
                  <a:srgbClr val="9BBB59"/>
                </a:solidFill>
                <a:latin typeface="Courier New Bold"/>
              </a:rPr>
              <a:t>cl.enqueue_copy</a:t>
            </a:r>
            <a:r>
              <a:rPr lang="en-US" sz="1400" b="1" strike="noStrike" spc="-1">
                <a:solidFill>
                  <a:srgbClr val="000000"/>
                </a:solidFill>
                <a:latin typeface="Courier New Bold"/>
              </a:rPr>
              <a:t>(queue, h_c, d_c)</a:t>
            </a:r>
            <a:endParaRPr lang="en-US" sz="1400" b="0" strike="noStrike" spc="-1">
              <a:latin typeface="Arial"/>
            </a:endParaRPr>
          </a:p>
          <a:p>
            <a:pPr>
              <a:lnSpc>
                <a:spcPct val="100000"/>
              </a:lnSpc>
              <a:spcBef>
                <a:spcPts val="281"/>
              </a:spcBef>
            </a:pPr>
            <a:endParaRPr lang="en-US" sz="1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Exercise 3: Running the Vadd kernel (C++ / Python)</a:t>
            </a:r>
            <a:endParaRPr lang="en-US" sz="4400" b="0" strike="noStrike" spc="-1">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learn the C++and/or Python interface to OpenCL’s API</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Examine the provided program.  They will run a simple kernel to add two vectors together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Look at the host code and identify the API calls in the host code.  Note how some of the API calls in OpenCL map onto C++/Python constructs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Compare the original C with the C++/Python versions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Look at the simplicity of the common API calls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verifying that the vector addition completed successfully</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Exercise 4: Chaining vector add kernels</a:t>
            </a:r>
            <a:br/>
            <a:r>
              <a:rPr lang="en-US" sz="3600" b="0" strike="noStrike" spc="-1">
                <a:solidFill>
                  <a:srgbClr val="000000"/>
                </a:solidFill>
                <a:latin typeface="Trebuchet MS"/>
              </a:rPr>
              <a:t>(C++ / Python)</a:t>
            </a:r>
            <a:endParaRPr lang="en-US" sz="3600" b="0" strike="noStrike" spc="-1">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verify that you understand manipulating kernel invocations and buffers in OpenCL</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Start with a VADD program in C++ or Python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Add additional buffer objects and assign them to vectors defined on the host (see the provided vadd programs for examples of how to do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Chain vadds … e.g. C=A+B;  D=C+E;  F=D+G.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Read back the final result and verify that it is correct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Compare the complexity of your host code to C</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chain of vector additions produced the correct result</a:t>
            </a:r>
            <a:endParaRPr lang="en-US" sz="2800" b="0" strike="noStrike" spc="-1">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(Sample solution is for C = A + B; D = C + E; F = D + G; return F)</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A host view of Working with kernels</a:t>
            </a:r>
            <a:endParaRPr lang="en-US" sz="4000" b="0" strike="noStrike" spc="-1">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Review</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Working with Kernels (C++)</a:t>
            </a:r>
            <a:endParaRPr lang="en-US" sz="4400" b="0" strike="noStrike" spc="-1">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kernels are where all the action is in an OpenCL program.</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Steps to using kernels:</a:t>
            </a:r>
            <a:endParaRPr lang="en-US" sz="32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Load kernel source code into a </a:t>
            </a:r>
            <a:r>
              <a:rPr lang="en-US" sz="2800" b="0" strike="noStrike" spc="-1">
                <a:solidFill>
                  <a:srgbClr val="F79646"/>
                </a:solidFill>
                <a:latin typeface="Trebuchet MS"/>
              </a:rPr>
              <a:t>program object</a:t>
            </a:r>
            <a:r>
              <a:rPr lang="en-US" sz="2800" b="0" strike="noStrike" spc="-1">
                <a:solidFill>
                  <a:srgbClr val="9BBB59"/>
                </a:solidFill>
                <a:latin typeface="Trebuchet MS"/>
              </a:rPr>
              <a:t> </a:t>
            </a:r>
            <a:r>
              <a:rPr lang="en-US" sz="2800" b="0" strike="noStrike" spc="-1">
                <a:solidFill>
                  <a:srgbClr val="000000"/>
                </a:solidFill>
                <a:latin typeface="Trebuchet MS"/>
              </a:rPr>
              <a:t>from a file</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Make a </a:t>
            </a:r>
            <a:r>
              <a:rPr lang="en-US" sz="2800" b="0" strike="noStrike" spc="-1">
                <a:solidFill>
                  <a:srgbClr val="F79646"/>
                </a:solidFill>
                <a:latin typeface="Trebuchet MS"/>
              </a:rPr>
              <a:t>kernel functor </a:t>
            </a:r>
            <a:r>
              <a:rPr lang="en-US" sz="2800" b="0" strike="noStrike" spc="-1">
                <a:solidFill>
                  <a:srgbClr val="000000"/>
                </a:solidFill>
                <a:latin typeface="Trebuchet MS"/>
              </a:rPr>
              <a:t>from a function within the program</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Initialize device memory</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Call the kernel functor, specifying memory objects and global/local sizes</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Read results back from the device</a:t>
            </a:r>
            <a:endParaRPr lang="en-US" sz="28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Note the kernel function argument list must match the kernel definition on the host.</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Create a kernel</a:t>
            </a:r>
            <a:endParaRPr lang="en-US" sz="4400" b="0" strike="noStrike" spc="-1">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 code can be a string in the host code (toy codes)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the kernel code can be loaded from a file (real codes)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 for the default devices within the default context</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000000"/>
                </a:solidFill>
                <a:latin typeface="Courier New Bold"/>
              </a:rPr>
              <a:t>program.build();</a:t>
            </a: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the kernel functor from a function within the program – allows us to ‘call’ the kernel to enqueue it</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9BBB59"/>
                </a:solidFill>
                <a:latin typeface="Courier New Bold"/>
              </a:rPr>
              <a:t>cl::make_kernel</a:t>
            </a:r>
            <a:endParaRPr lang="en-US" sz="2800" b="0" strike="noStrike" spc="-1">
              <a:latin typeface="Arial"/>
            </a:endParaRPr>
          </a:p>
          <a:p>
            <a:pPr marL="743040" indent="-285120">
              <a:lnSpc>
                <a:spcPct val="100000"/>
              </a:lnSpc>
              <a:spcBef>
                <a:spcPts val="561"/>
              </a:spcBef>
            </a:pPr>
            <a:r>
              <a:rPr lang="en-US" sz="2800" b="0" strike="noStrike" spc="-1">
                <a:solidFill>
                  <a:srgbClr val="000000"/>
                </a:solidFill>
                <a:latin typeface="Courier New Bold"/>
              </a:rPr>
              <a:t>&lt;cl::Buffer, cl::Buffer, cl::Buffer, int&gt; vadd(program, "vadd");</a:t>
            </a:r>
            <a:endParaRPr lang="en-US" sz="2800" b="0" strike="noStrike" spc="-1">
              <a:latin typeface="Arial"/>
            </a:endParaRPr>
          </a:p>
          <a:p>
            <a:pPr marL="743040" indent="-285120">
              <a:lnSpc>
                <a:spcPct val="100000"/>
              </a:lnSpc>
              <a:spcBef>
                <a:spcPts val="641"/>
              </a:spcBef>
            </a:pPr>
            <a:endParaRPr lang="en-US" sz="2800" b="0" strike="noStrike" spc="-1">
              <a:latin typeface="Arial"/>
            </a:endParaRPr>
          </a:p>
        </p:txBody>
      </p:sp>
      <p:sp>
        <p:nvSpPr>
          <p:cNvPr id="1223" name="CustomShape 3"/>
          <p:cNvSpPr/>
          <p:nvPr/>
        </p:nvSpPr>
        <p:spPr>
          <a:xfrm>
            <a:off x="3852000" y="2925000"/>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The build step can be carried out by specifying </a:t>
            </a:r>
            <a:r>
              <a:rPr lang="en-US" sz="1600" b="0" i="1" strike="noStrike" spc="-1">
                <a:solidFill>
                  <a:srgbClr val="4F81BD"/>
                </a:solidFill>
                <a:latin typeface="Trebuchet MS"/>
                <a:ea typeface="DejaVu Sans"/>
              </a:rPr>
              <a:t>true</a:t>
            </a:r>
            <a:r>
              <a:rPr lang="en-US" sz="1600" b="0" strike="noStrike" spc="-1">
                <a:solidFill>
                  <a:srgbClr val="4F81BD"/>
                </a:solidFill>
                <a:latin typeface="Trebuchet MS"/>
                <a:ea typeface="DejaVu Sans"/>
              </a:rPr>
              <a:t> in the program constructor. If you need to specify build flags you must specify </a:t>
            </a:r>
            <a:r>
              <a:rPr lang="en-US" sz="1600" b="0" i="1" strike="noStrike" spc="-1">
                <a:solidFill>
                  <a:srgbClr val="4F81BD"/>
                </a:solidFill>
                <a:latin typeface="Trebuchet MS"/>
                <a:ea typeface="DejaVu Sans"/>
              </a:rPr>
              <a:t>false</a:t>
            </a:r>
            <a:r>
              <a:rPr lang="en-US" sz="1600" b="0" strike="noStrike" spc="-1">
                <a:solidFill>
                  <a:srgbClr val="4F81BD"/>
                </a:solidFill>
                <a:latin typeface="Trebuchet MS"/>
                <a:ea typeface="DejaVu Sans"/>
              </a:rPr>
              <a:t> in the constructor and use this method instead.</a:t>
            </a:r>
            <a:endParaRPr lang="en-US" sz="1600" b="0" strike="noStrike" spc="-1">
              <a:latin typeface="Arial"/>
            </a:endParaRPr>
          </a:p>
          <a:p>
            <a:pPr>
              <a:lnSpc>
                <a:spcPct val="100000"/>
              </a:lnSpc>
            </a:pP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Create a kernel (advanced)</a:t>
            </a:r>
            <a:endParaRPr lang="en-US" sz="4400" b="0" strike="noStrike" spc="-1">
              <a:latin typeface="Arial"/>
            </a:endParaRPr>
          </a:p>
        </p:txBody>
      </p:sp>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query information about a kernel, you will need to create a kernel object too:</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9BBB59"/>
                </a:solidFill>
                <a:latin typeface="Courier New Bold"/>
              </a:rPr>
              <a:t>cl::Kernel</a:t>
            </a:r>
            <a:r>
              <a:rPr lang="en-US" sz="2800" b="0" strike="noStrike" spc="-1">
                <a:solidFill>
                  <a:srgbClr val="000000"/>
                </a:solidFill>
                <a:latin typeface="Courier New Bold"/>
              </a:rPr>
              <a:t> ko_vadd(program, “vadd”);</a:t>
            </a:r>
            <a:endParaRPr lang="en-US" sz="2800" b="0" strike="noStrike" spc="-1">
              <a:latin typeface="Arial"/>
            </a:endParaRPr>
          </a:p>
          <a:p>
            <a:pPr marL="743040" indent="-285120">
              <a:lnSpc>
                <a:spcPct val="100000"/>
              </a:lnSpc>
              <a:spcBef>
                <a:spcPts val="561"/>
              </a:spcBef>
            </a:pP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Get the default size of local dimension (i.e. the size of a Work-Group)</a:t>
            </a:r>
            <a:endParaRPr lang="en-US" sz="2800" b="0" strike="noStrike" spc="-1">
              <a:latin typeface="Arial"/>
            </a:endParaRPr>
          </a:p>
          <a:p>
            <a:pPr marL="457200">
              <a:lnSpc>
                <a:spcPct val="100000"/>
              </a:lnSpc>
              <a:spcBef>
                <a:spcPts val="400"/>
              </a:spcBef>
            </a:pPr>
            <a:endParaRPr lang="en-US" sz="2800" b="0" strike="noStrike" spc="-1">
              <a:latin typeface="Arial"/>
            </a:endParaRPr>
          </a:p>
          <a:p>
            <a:pPr marL="457200">
              <a:lnSpc>
                <a:spcPct val="100000"/>
              </a:lnSpc>
              <a:spcBef>
                <a:spcPts val="400"/>
              </a:spcBef>
            </a:pPr>
            <a:r>
              <a:rPr lang="en-US" sz="2000" b="0" strike="noStrike" spc="-1">
                <a:solidFill>
                  <a:srgbClr val="000000"/>
                </a:solidFill>
                <a:latin typeface="Courier New Bold"/>
              </a:rPr>
              <a:t>::</a:t>
            </a:r>
            <a:r>
              <a:rPr lang="en-US" sz="2000" b="0" strike="noStrike" spc="-1">
                <a:solidFill>
                  <a:srgbClr val="C0504D"/>
                </a:solidFill>
                <a:latin typeface="Courier New Bold"/>
              </a:rPr>
              <a:t>size_t</a:t>
            </a:r>
            <a:r>
              <a:rPr lang="en-US" sz="2000" b="0" strike="noStrike" spc="-1">
                <a:solidFill>
                  <a:srgbClr val="000000"/>
                </a:solidFill>
                <a:latin typeface="Courier New Bold"/>
              </a:rPr>
              <a:t> local = ko_vadd.getWorkGroupInfo</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&lt;</a:t>
            </a:r>
            <a:r>
              <a:rPr lang="en-US" sz="2000" b="0" strike="noStrike" spc="-1">
                <a:solidFill>
                  <a:srgbClr val="9BBB59"/>
                </a:solidFill>
                <a:latin typeface="Courier New Bold"/>
              </a:rPr>
              <a:t>CL_KERNEL_WORK_GROUP_SIZE</a:t>
            </a:r>
            <a:r>
              <a:rPr lang="en-US" sz="2000" b="0" strike="noStrike" spc="-1">
                <a:solidFill>
                  <a:srgbClr val="000000"/>
                </a:solidFill>
                <a:latin typeface="Courier New Bold"/>
              </a:rPr>
              <a:t>&gt;(cl::</a:t>
            </a:r>
            <a:r>
              <a:rPr lang="en-US" sz="2000" b="0" strike="noStrike" spc="-1">
                <a:solidFill>
                  <a:srgbClr val="9BBB59"/>
                </a:solidFill>
                <a:latin typeface="Courier New Bold"/>
              </a:rPr>
              <a:t>Device</a:t>
            </a:r>
            <a:r>
              <a:rPr lang="en-US" sz="2000" b="0" strike="noStrike" spc="-1">
                <a:solidFill>
                  <a:srgbClr val="000000"/>
                </a:solidFill>
                <a:latin typeface="Courier New Bold"/>
              </a:rPr>
              <a:t>::getDefault());</a:t>
            </a:r>
            <a:endParaRPr lang="en-US" sz="2000" b="0" strike="noStrike" spc="-1">
              <a:latin typeface="Arial"/>
            </a:endParaRPr>
          </a:p>
          <a:p>
            <a:pPr marL="457200">
              <a:lnSpc>
                <a:spcPct val="100000"/>
              </a:lnSpc>
              <a:spcBef>
                <a:spcPts val="561"/>
              </a:spcBef>
            </a:pPr>
            <a:endParaRPr lang="en-US" sz="2000" b="0" strike="noStrike" spc="-1">
              <a:latin typeface="Arial"/>
            </a:endParaRPr>
          </a:p>
          <a:p>
            <a:pPr marL="743040" indent="-285120">
              <a:lnSpc>
                <a:spcPct val="100000"/>
              </a:lnSpc>
              <a:spcBef>
                <a:spcPts val="561"/>
              </a:spcBef>
            </a:pPr>
            <a:endParaRPr lang="en-US" sz="2000" b="0" strike="noStrike" spc="-1">
              <a:latin typeface="Arial"/>
            </a:endParaRPr>
          </a:p>
          <a:p>
            <a:pPr marL="743040" indent="-285120">
              <a:lnSpc>
                <a:spcPct val="100000"/>
              </a:lnSpc>
              <a:spcBef>
                <a:spcPts val="641"/>
              </a:spcBef>
            </a:pPr>
            <a:endParaRPr lang="en-US" sz="2000" b="0" strike="noStrike" spc="-1">
              <a:latin typeface="Arial"/>
            </a:endParaRPr>
          </a:p>
        </p:txBody>
      </p:sp>
      <p:sp>
        <p:nvSpPr>
          <p:cNvPr id="1226" name="CustomShape 3"/>
          <p:cNvSpPr/>
          <p:nvPr/>
        </p:nvSpPr>
        <p:spPr>
          <a:xfrm>
            <a:off x="5508000" y="235188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If we set the local dimension ourselves or accept the OpenCL runtime’s, we don’t need this step</a:t>
            </a:r>
            <a:endParaRPr lang="en-US" sz="1600" b="0" strike="noStrike" spc="-1">
              <a:latin typeface="Arial"/>
            </a:endParaRPr>
          </a:p>
          <a:p>
            <a:pPr>
              <a:lnSpc>
                <a:spcPct val="100000"/>
              </a:lnSpc>
            </a:pPr>
            <a:endParaRPr lang="en-US" sz="1600" b="0" strike="noStrike" spc="-1">
              <a:latin typeface="Arial"/>
            </a:endParaRPr>
          </a:p>
        </p:txBody>
      </p:sp>
      <p:sp>
        <p:nvSpPr>
          <p:cNvPr id="1227" name="CustomShape 4"/>
          <p:cNvSpPr/>
          <p:nvPr/>
        </p:nvSpPr>
        <p:spPr>
          <a:xfrm>
            <a:off x="1907640" y="63007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0" strike="noStrike" spc="-1">
                <a:solidFill>
                  <a:srgbClr val="4F81BD"/>
                </a:solidFill>
                <a:latin typeface="Trebuchet MS"/>
                <a:ea typeface="DejaVu Sans"/>
              </a:rPr>
              <a:t>We can use any work-group-info parameter from table 5.15 in the OpenCL 1.1 specification. The function will return the appropriate type.</a:t>
            </a:r>
            <a:endParaRPr lang="en-US" sz="1600" b="0" strike="noStrike" spc="-1">
              <a:latin typeface="Arial"/>
            </a:endParaRPr>
          </a:p>
        </p:txBody>
      </p:sp>
      <p:sp>
        <p:nvSpPr>
          <p:cNvPr id="1228" name="CustomShape 5"/>
          <p:cNvSpPr/>
          <p:nvPr/>
        </p:nvSpPr>
        <p:spPr>
          <a:xfrm flipH="1" flipV="1">
            <a:off x="1762920" y="616464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Associate with args and enqueue kernel</a:t>
            </a:r>
            <a:endParaRPr lang="en-US" sz="3600" b="0" strike="noStrike" spc="-1">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Enqueue the kernel for execution with buffer objects </a:t>
            </a:r>
            <a:r>
              <a:rPr lang="en-US" sz="2800" b="0" strike="noStrike" spc="-1">
                <a:solidFill>
                  <a:srgbClr val="000000"/>
                </a:solidFill>
                <a:latin typeface="Courier New Bold"/>
              </a:rPr>
              <a:t>d_a</a:t>
            </a:r>
            <a:r>
              <a:rPr lang="en-US" sz="2800" b="0" strike="noStrike" spc="-1">
                <a:solidFill>
                  <a:srgbClr val="000000"/>
                </a:solidFill>
                <a:latin typeface="Trebuchet MS"/>
              </a:rPr>
              <a:t>, </a:t>
            </a:r>
            <a:r>
              <a:rPr lang="en-US" sz="2800" b="0" strike="noStrike" spc="-1">
                <a:solidFill>
                  <a:srgbClr val="000000"/>
                </a:solidFill>
                <a:latin typeface="Courier New Bold"/>
              </a:rPr>
              <a:t>d_b</a:t>
            </a:r>
            <a:r>
              <a:rPr lang="en-US" sz="2800" b="0" strike="noStrike" spc="-1">
                <a:solidFill>
                  <a:srgbClr val="000000"/>
                </a:solidFill>
                <a:latin typeface="Trebuchet MS"/>
              </a:rPr>
              <a:t> and </a:t>
            </a:r>
            <a:r>
              <a:rPr lang="en-US" sz="2800" b="0" strike="noStrike" spc="-1">
                <a:solidFill>
                  <a:srgbClr val="000000"/>
                </a:solidFill>
                <a:latin typeface="Courier New Bold"/>
              </a:rPr>
              <a:t>d_c</a:t>
            </a:r>
            <a:r>
              <a:rPr lang="en-US" sz="2800" b="0" strike="noStrike" spc="-1">
                <a:solidFill>
                  <a:srgbClr val="000000"/>
                </a:solidFill>
                <a:latin typeface="Trebuchet MS"/>
              </a:rPr>
              <a:t> and their length, </a:t>
            </a:r>
            <a:r>
              <a:rPr lang="en-US" sz="2800" b="0" strike="noStrike" spc="-1">
                <a:solidFill>
                  <a:srgbClr val="000000"/>
                </a:solidFill>
                <a:latin typeface="Courier New Bold"/>
              </a:rPr>
              <a:t>count</a:t>
            </a:r>
            <a:r>
              <a:rPr lang="en-US" sz="2800" b="0" strike="noStrike" spc="-1">
                <a:solidFill>
                  <a:srgbClr val="000000"/>
                </a:solidFill>
                <a:latin typeface="Trebuchet MS"/>
              </a:rPr>
              <a:t>:</a:t>
            </a:r>
            <a:endParaRPr lang="en-US" sz="2800" b="0" strike="noStrike" spc="-1">
              <a:latin typeface="Arial"/>
            </a:endParaRPr>
          </a:p>
          <a:p>
            <a:pPr>
              <a:lnSpc>
                <a:spcPct val="100000"/>
              </a:lnSpc>
              <a:spcBef>
                <a:spcPts val="561"/>
              </a:spcBef>
            </a:pPr>
            <a:endParaRPr lang="en-US" sz="2800" b="0" strike="noStrike" spc="-1">
              <a:latin typeface="Arial"/>
            </a:endParaRPr>
          </a:p>
          <a:p>
            <a:pPr marL="457200">
              <a:lnSpc>
                <a:spcPct val="100000"/>
              </a:lnSpc>
              <a:spcBef>
                <a:spcPts val="400"/>
              </a:spcBef>
            </a:pPr>
            <a:endParaRPr lang="en-US" sz="2800" b="0" strike="noStrike" spc="-1">
              <a:latin typeface="Arial"/>
            </a:endParaRPr>
          </a:p>
          <a:p>
            <a:pPr marL="457200">
              <a:lnSpc>
                <a:spcPct val="100000"/>
              </a:lnSpc>
              <a:spcBef>
                <a:spcPts val="400"/>
              </a:spcBef>
            </a:pPr>
            <a:r>
              <a:rPr lang="en-US" sz="2000" b="0" strike="noStrike" spc="-1">
                <a:solidFill>
                  <a:srgbClr val="000000"/>
                </a:solidFill>
                <a:latin typeface="Courier New Bold"/>
              </a:rPr>
              <a:t>vadd(cl::EnqueueArgs(</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queue, cl::NDRange(count), cl::NDRange(local)),</a:t>
            </a:r>
            <a:br/>
            <a:r>
              <a:rPr lang="en-US" sz="2000" b="0" strike="noStrike" spc="-1">
                <a:solidFill>
                  <a:srgbClr val="000000"/>
                </a:solidFill>
                <a:latin typeface="Courier New Bold"/>
              </a:rPr>
              <a:t>    d_a, d_b, d_c, count);</a:t>
            </a:r>
            <a:endParaRPr lang="en-US" sz="2000" b="0" strike="noStrike" spc="-1">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0" strike="noStrike" spc="-1">
                <a:solidFill>
                  <a:srgbClr val="4F81BD"/>
                </a:solidFill>
                <a:latin typeface="Trebuchet MS"/>
                <a:ea typeface="DejaVu Sans"/>
              </a:rPr>
              <a:t>We can include any arguments from the clEnqueueNDRangeKernel function including Event wait lists (to be discussed later) and the command queue (optional)</a:t>
            </a:r>
            <a:endParaRPr lang="en-US" sz="1600" b="0" strike="noStrike" spc="-1">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 source string can be defined with three quote marks – no need to escape new lines: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source =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	__kernel void func()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in a file and loaded at runtime: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source = open(‘file.cl’).read()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program object is created and built:</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prg =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pyopencl.Program(context,source).build()</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Kernels can be called as a method of the built program object; as in </a:t>
            </a:r>
            <a:endParaRPr lang="en-US" sz="3200" b="0" strike="noStrike" spc="-1">
              <a:latin typeface="Arial"/>
            </a:endParaRPr>
          </a:p>
          <a:p>
            <a:pPr>
              <a:lnSpc>
                <a:spcPct val="100000"/>
              </a:lnSpc>
              <a:spcBef>
                <a:spcPts val="300"/>
              </a:spcBef>
            </a:pPr>
            <a:endParaRPr lang="en-US" sz="3200" b="0" strike="noStrike" spc="-1">
              <a:latin typeface="Arial"/>
            </a:endParaRPr>
          </a:p>
          <a:p>
            <a:pPr algn="ctr">
              <a:lnSpc>
                <a:spcPct val="100000"/>
              </a:lnSpc>
              <a:spcBef>
                <a:spcPts val="641"/>
              </a:spcBef>
            </a:pPr>
            <a:r>
              <a:rPr lang="en-US" sz="3200" b="1" strike="noStrike" spc="-1">
                <a:solidFill>
                  <a:srgbClr val="8064A2"/>
                </a:solidFill>
                <a:latin typeface="Courier New Bold"/>
              </a:rPr>
              <a:t>program.kernel(q, t, l, a)</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basic arguments to this call are:</a:t>
            </a:r>
            <a:endParaRPr lang="en-US" sz="32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q</a:t>
            </a:r>
            <a:r>
              <a:rPr lang="en-US" sz="2800" b="0" strike="noStrike" spc="-1">
                <a:solidFill>
                  <a:srgbClr val="000000"/>
                </a:solidFill>
                <a:latin typeface="Trebuchet MS"/>
              </a:rPr>
              <a:t> is the Command Queue</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t</a:t>
            </a:r>
            <a:r>
              <a:rPr lang="en-US" sz="2800" b="0" strike="noStrike" spc="-1">
                <a:solidFill>
                  <a:srgbClr val="000000"/>
                </a:solidFill>
                <a:latin typeface="Trebuchet MS"/>
              </a:rPr>
              <a:t> is the Global size as a tuple:</a:t>
            </a:r>
            <a:br/>
            <a:r>
              <a:rPr lang="en-US" sz="2800" b="0" strike="noStrike" spc="-1">
                <a:solidFill>
                  <a:srgbClr val="000000"/>
                </a:solidFill>
                <a:latin typeface="Trebuchet MS"/>
              </a:rPr>
              <a:t> (x, ), (x,y), or (x,y,z)</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l</a:t>
            </a:r>
            <a:r>
              <a:rPr lang="en-US" sz="2800" b="0" strike="noStrike" spc="-1">
                <a:solidFill>
                  <a:srgbClr val="000000"/>
                </a:solidFill>
                <a:latin typeface="Trebuchet MS"/>
              </a:rPr>
              <a:t> is the Local size as a tuple or None</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a</a:t>
            </a:r>
            <a:r>
              <a:rPr lang="en-US" sz="2800" b="0" strike="noStrike" spc="-1">
                <a:solidFill>
                  <a:srgbClr val="000000"/>
                </a:solidFill>
                <a:latin typeface="Trebuchet MS"/>
              </a:rPr>
              <a:t> is the list of arguments to pass to the kernel</a:t>
            </a:r>
            <a:endParaRPr lang="en-US" sz="2800" b="0" strike="noStrike" spc="-1">
              <a:latin typeface="Arial"/>
            </a:endParaRPr>
          </a:p>
          <a:p>
            <a:pPr marL="1258920" lvl="2" indent="-401040">
              <a:lnSpc>
                <a:spcPct val="100000"/>
              </a:lnSpc>
              <a:spcBef>
                <a:spcPts val="479"/>
              </a:spcBef>
              <a:buClr>
                <a:srgbClr val="000000"/>
              </a:buClr>
              <a:buFont typeface="Arial"/>
              <a:buChar char="•"/>
            </a:pPr>
            <a:r>
              <a:rPr lang="en-US" sz="2400" b="0" strike="noStrike" spc="-1">
                <a:solidFill>
                  <a:srgbClr val="000000"/>
                </a:solidFill>
                <a:latin typeface="Trebuchet MS"/>
              </a:rPr>
              <a:t>Scalars must be type cast to numpy types; i.e. numpy.uint32(var), numpy.float32(var)</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Calling the kernel from within the program object calls </a:t>
            </a:r>
            <a:r>
              <a:rPr lang="en-US" sz="3200" b="0" strike="noStrike" spc="-1">
                <a:solidFill>
                  <a:srgbClr val="8064A2"/>
                </a:solidFill>
                <a:latin typeface="Trebuchet MS"/>
              </a:rPr>
              <a:t>clCreateKernel()</a:t>
            </a:r>
            <a:r>
              <a:rPr lang="en-US" sz="3200" b="0" strike="noStrike" spc="-1">
                <a:solidFill>
                  <a:srgbClr val="000000"/>
                </a:solidFill>
                <a:latin typeface="Trebuchet MS"/>
              </a:rPr>
              <a:t> from the C API</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calling </a:t>
            </a:r>
            <a:r>
              <a:rPr lang="en-US" sz="2800" b="0" strike="noStrike" spc="-1">
                <a:solidFill>
                  <a:srgbClr val="8064A2"/>
                </a:solidFill>
                <a:latin typeface="Trebuchet MS"/>
              </a:rPr>
              <a:t>program.kernel()</a:t>
            </a:r>
            <a:r>
              <a:rPr lang="en-US" sz="2800" b="0" strike="noStrike" spc="-1">
                <a:solidFill>
                  <a:srgbClr val="000000"/>
                </a:solidFill>
                <a:latin typeface="Trebuchet MS"/>
              </a:rPr>
              <a:t> creates the kernel object every time, which is unnecessary</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pull out the kernel to stop this:</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kernel = program.kernel</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Specify the scalar arguments on the kernel object to save casting in the kernel execution call:</a:t>
            </a:r>
            <a:endParaRPr lang="en-US" sz="3200" b="0" strike="noStrike" spc="-1">
              <a:latin typeface="Arial"/>
            </a:endParaRPr>
          </a:p>
          <a:p>
            <a:pPr marL="457200">
              <a:lnSpc>
                <a:spcPct val="100000"/>
              </a:lnSpc>
              <a:spcBef>
                <a:spcPts val="519"/>
              </a:spcBef>
            </a:pPr>
            <a:r>
              <a:rPr lang="en-US" sz="2600" b="1" strike="noStrike" spc="-1">
                <a:solidFill>
                  <a:srgbClr val="8064A2"/>
                </a:solidFill>
                <a:latin typeface="Courier New Bold"/>
              </a:rPr>
              <a:t>kernel.set_scalar_arg_dtypes([list, of, arg, types])</a:t>
            </a:r>
            <a:endParaRPr lang="en-US" sz="2600" b="0" strike="noStrike" spc="-1">
              <a:latin typeface="Arial"/>
            </a:endParaRPr>
          </a:p>
          <a:p>
            <a:pPr marL="457200">
              <a:lnSpc>
                <a:spcPct val="100000"/>
              </a:lnSpc>
              <a:spcBef>
                <a:spcPts val="479"/>
              </a:spcBef>
            </a:pPr>
            <a:endParaRPr lang="en-US" sz="26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Buffer and local memory arguments should be set as None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Scalar arguments could be numpy.float32, numpy.uint32, etc.</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5: The D = A + B + C problem</a:t>
            </a:r>
            <a:endParaRPr lang="en-US" sz="3600" b="0" strike="noStrike" spc="-1">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verify that you understand how to control the </a:t>
            </a:r>
            <a:r>
              <a:rPr lang="en-US" sz="2800" b="0" strike="noStrike" spc="-1">
                <a:solidFill>
                  <a:srgbClr val="8064A2"/>
                </a:solidFill>
                <a:latin typeface="Trebuchet MS"/>
              </a:rPr>
              <a:t>argument definitions </a:t>
            </a:r>
            <a:r>
              <a:rPr lang="en-US" sz="2800" b="0" strike="noStrike" spc="-1">
                <a:solidFill>
                  <a:srgbClr val="000000"/>
                </a:solidFill>
                <a:latin typeface="Trebuchet MS"/>
              </a:rPr>
              <a:t>for a </a:t>
            </a:r>
            <a:r>
              <a:rPr lang="en-US" sz="2800" b="0" u="sng" strike="noStrike" spc="-1">
                <a:solidFill>
                  <a:srgbClr val="000000"/>
                </a:solidFill>
                <a:uFillTx/>
                <a:latin typeface="Trebuchet MS"/>
              </a:rPr>
              <a:t>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verify that you understand the host/kernel interface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a VADD program.  </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kernel so it adds three vectors together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host code to define three vectors and associate them with relevant kernel arguments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Read back the final result and verify that it is correct</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Test your result and verify that it is correct.  Print a message to that effect on the screen</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We have now covered the basic platform runtime APIs in OpenCL</a:t>
            </a:r>
            <a:endParaRPr lang="en-US" sz="4400" b="0" strike="noStrike" spc="-1">
              <a:latin typeface="Arial"/>
            </a:endParaRPr>
          </a:p>
        </p:txBody>
      </p:sp>
      <p:sp>
        <p:nvSpPr>
          <p:cNvPr id="124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4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4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24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24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24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24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24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25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25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25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5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5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25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5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5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25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25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26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6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6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6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en-US" sz="2100" b="1" strike="noStrike" spc="-1">
                <a:solidFill>
                  <a:srgbClr val="000000"/>
                </a:solidFill>
                <a:latin typeface="Arial Narrow"/>
                <a:ea typeface="ヒラギノ角ゴ ProN W3"/>
              </a:rPr>
              <a:t>Context</a:t>
            </a:r>
            <a:endParaRPr lang="en-US" sz="2100" b="0" strike="noStrike" spc="-1">
              <a:latin typeface="Arial"/>
            </a:endParaRPr>
          </a:p>
        </p:txBody>
      </p:sp>
      <p:sp>
        <p:nvSpPr>
          <p:cNvPr id="126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26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26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CPU program binary</a:t>
            </a:r>
            <a:endParaRPr lang="en-US" sz="900" b="0" strike="noStrike" spc="-1">
              <a:latin typeface="Arial"/>
            </a:endParaRPr>
          </a:p>
        </p:txBody>
      </p:sp>
      <p:sp>
        <p:nvSpPr>
          <p:cNvPr id="127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GPU program binary</a:t>
            </a:r>
            <a:endParaRPr lang="en-US" sz="900" b="0" strike="noStrike" spc="-1">
              <a:latin typeface="Arial"/>
            </a:endParaRPr>
          </a:p>
        </p:txBody>
      </p:sp>
      <p:sp>
        <p:nvSpPr>
          <p:cNvPr id="127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27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27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27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27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Buffers</a:t>
            </a:r>
            <a:endParaRPr lang="en-US" sz="1500" b="0" strike="noStrike" spc="-1">
              <a:latin typeface="Arial"/>
            </a:endParaRPr>
          </a:p>
        </p:txBody>
      </p:sp>
      <p:sp>
        <p:nvSpPr>
          <p:cNvPr id="127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Images</a:t>
            </a:r>
            <a:endParaRPr lang="en-US" sz="1500" b="0" strike="noStrike" spc="-1">
              <a:latin typeface="Arial"/>
            </a:endParaRPr>
          </a:p>
        </p:txBody>
      </p:sp>
      <p:sp>
        <p:nvSpPr>
          <p:cNvPr id="128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8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8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In</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28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Out of</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29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000000"/>
                </a:solidFill>
                <a:latin typeface="Arial Narrow"/>
                <a:ea typeface="ヒラギノ角ゴ ProN W3"/>
              </a:rPr>
              <a:t>Compute Device</a:t>
            </a:r>
            <a:endParaRPr lang="en-US" sz="1500" b="0" strike="noStrike" spc="-1">
              <a:latin typeface="Arial"/>
            </a:endParaRPr>
          </a:p>
        </p:txBody>
      </p:sp>
      <p:pic>
        <p:nvPicPr>
          <p:cNvPr id="1291" name="Picture 62"/>
          <p:cNvPicPr/>
          <p:nvPr/>
        </p:nvPicPr>
        <p:blipFill>
          <a:blip r:embed="rId2"/>
          <a:stretch/>
        </p:blipFill>
        <p:spPr>
          <a:xfrm>
            <a:off x="0" y="5533560"/>
            <a:ext cx="9018000" cy="847080"/>
          </a:xfrm>
          <a:prstGeom prst="rect">
            <a:avLst/>
          </a:prstGeom>
          <a:ln w="25560">
            <a:noFill/>
          </a:ln>
        </p:spPr>
      </p:pic>
      <p:sp>
        <p:nvSpPr>
          <p:cNvPr id="129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30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CPU</a:t>
            </a:r>
            <a:endParaRPr lang="en-US" sz="1500" b="0" strike="noStrike" spc="-1">
              <a:latin typeface="Arial"/>
            </a:endParaRPr>
          </a:p>
        </p:txBody>
      </p:sp>
      <p:sp>
        <p:nvSpPr>
          <p:cNvPr id="130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30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Programs</a:t>
            </a:r>
            <a:endParaRPr lang="en-US" sz="1500" b="0" strike="noStrike" spc="-1">
              <a:latin typeface="Arial"/>
            </a:endParaRPr>
          </a:p>
        </p:txBody>
      </p:sp>
      <p:sp>
        <p:nvSpPr>
          <p:cNvPr id="130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Kernels</a:t>
            </a:r>
            <a:endParaRPr lang="en-US" sz="1500" b="0" strike="noStrike" spc="-1">
              <a:latin typeface="Arial"/>
            </a:endParaRPr>
          </a:p>
        </p:txBody>
      </p:sp>
      <p:sp>
        <p:nvSpPr>
          <p:cNvPr id="130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Memory Objects</a:t>
            </a:r>
            <a:endParaRPr lang="en-US" sz="1500" b="0" strike="noStrike" spc="-1">
              <a:latin typeface="Arial"/>
            </a:endParaRPr>
          </a:p>
        </p:txBody>
      </p:sp>
      <p:sp>
        <p:nvSpPr>
          <p:cNvPr id="130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Command Queues</a:t>
            </a:r>
            <a:endParaRPr lang="en-US" sz="15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Introduction to OpenCL kernel programming</a:t>
            </a:r>
            <a:endParaRPr lang="en-US" sz="4000" b="0" strike="noStrike" spc="-1">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for Compute Kernels</a:t>
            </a:r>
            <a:endParaRPr lang="en-US" sz="4400" b="0" strike="noStrike" spc="-1">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Derived from </a:t>
            </a:r>
            <a:r>
              <a:rPr lang="en-US" sz="3200" b="1" strike="noStrike" spc="-1">
                <a:solidFill>
                  <a:srgbClr val="4BACC6"/>
                </a:solidFill>
                <a:latin typeface="Trebuchet MS"/>
              </a:rPr>
              <a:t>ISO C99</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few </a:t>
            </a:r>
            <a:r>
              <a:rPr lang="en-US" sz="2800" b="1" i="1" strike="noStrike" spc="-1">
                <a:solidFill>
                  <a:srgbClr val="C0504D"/>
                </a:solidFill>
                <a:latin typeface="Trebuchet MS"/>
              </a:rPr>
              <a:t>restrictions</a:t>
            </a:r>
            <a:r>
              <a:rPr lang="en-US" sz="2800" b="0" strike="noStrike" spc="-1">
                <a:solidFill>
                  <a:srgbClr val="000000"/>
                </a:solidFill>
                <a:latin typeface="Trebuchet MS"/>
              </a:rPr>
              <a:t>: no recursion, function pointers, functions in C99 standard headers ...</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Preprocessing directives defined by C99 are supported (#include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data types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Scalar and vector data types, pointers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Data-type conversion functions: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convert_type&lt;_sat&gt;&lt;_roundingmode&gt;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Image types: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image2d_t, image3d_t and sampler_t</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for Compute Kernels</a:t>
            </a:r>
            <a:endParaRPr lang="en-US" sz="4400" b="0" strike="noStrike" spc="-1">
              <a:latin typeface="Arial"/>
            </a:endParaRPr>
          </a:p>
        </p:txBody>
      </p:sp>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functions — </a:t>
            </a:r>
            <a:r>
              <a:rPr lang="en-US" sz="3200" b="1" i="1" strike="noStrike" spc="-1">
                <a:solidFill>
                  <a:srgbClr val="C0504D"/>
                </a:solidFill>
                <a:latin typeface="Trebuchet MS"/>
              </a:rPr>
              <a:t>mandatory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Work-Item functions, math.h, read and write image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Relational, geometric functions, synchronization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printf (v1.2 only, so not currently for NVIDIA GPUs)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functions — </a:t>
            </a:r>
            <a:r>
              <a:rPr lang="en-US" sz="3200" b="1" i="1" strike="noStrike" spc="-1">
                <a:solidFill>
                  <a:srgbClr val="8064A2"/>
                </a:solidFill>
                <a:latin typeface="Trebuchet MS"/>
              </a:rPr>
              <a:t>optional</a:t>
            </a:r>
            <a:r>
              <a:rPr lang="en-US" sz="3200" b="0" strike="noStrike" spc="-1">
                <a:solidFill>
                  <a:srgbClr val="8064A2"/>
                </a:solidFill>
                <a:latin typeface="Trebuchet MS"/>
              </a:rPr>
              <a:t> (called “extensions”)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precision, atomics to global and local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Selection of rounding mode, writes to image3d_t surface</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Language Highlights</a:t>
            </a:r>
            <a:endParaRPr lang="en-US" sz="4400" b="0" strike="noStrike" spc="-1">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qualifiers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1" strike="noStrike" spc="-1">
                <a:solidFill>
                  <a:srgbClr val="604A7B"/>
                </a:solidFill>
                <a:latin typeface="Trebuchet MS"/>
              </a:rPr>
              <a:t>__kernel</a:t>
            </a:r>
            <a:r>
              <a:rPr lang="en-US" sz="2800" b="0" strike="noStrike" spc="-1">
                <a:solidFill>
                  <a:srgbClr val="000000"/>
                </a:solidFill>
                <a:latin typeface="Trebuchet MS"/>
              </a:rPr>
              <a:t> qualifier declares a function as a kernel</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I.e. makes it visible to host code so it can be enqueued</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Kernels can call other kernel-side functions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Address space qualifiers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1" strike="noStrike" spc="-1">
                <a:solidFill>
                  <a:srgbClr val="604A7B"/>
                </a:solidFill>
                <a:latin typeface="Trebuchet MS"/>
              </a:rPr>
              <a:t>__global, __local, __constant, __private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Pointer kernel arguments must be declared with an address space qualifier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functions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0" strike="noStrike" spc="-1">
                <a:solidFill>
                  <a:srgbClr val="604A7B"/>
                </a:solidFill>
                <a:latin typeface="Trebuchet MS"/>
              </a:rPr>
              <a:t>get_work_dim(),  get_global_id(), get_local_id(), get_group_id()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Synchronization functions</a:t>
            </a:r>
            <a:endParaRPr lang="en-US" sz="3200" b="0" strike="noStrike" spc="-1">
              <a:latin typeface="Arial"/>
            </a:endParaRPr>
          </a:p>
          <a:p>
            <a:pPr marL="743040" lvl="1" indent="-285120">
              <a:lnSpc>
                <a:spcPct val="100000"/>
              </a:lnSpc>
              <a:spcBef>
                <a:spcPts val="561"/>
              </a:spcBef>
              <a:buClr>
                <a:srgbClr val="4F81BD"/>
              </a:buClr>
              <a:buFont typeface="Arial"/>
              <a:buChar char="–"/>
            </a:pPr>
            <a:r>
              <a:rPr lang="en-US" sz="2800" b="1" strike="noStrike" spc="-1">
                <a:solidFill>
                  <a:srgbClr val="4F81BD"/>
                </a:solidFill>
                <a:latin typeface="Trebuchet MS"/>
              </a:rPr>
              <a:t>Barriers</a:t>
            </a:r>
            <a:r>
              <a:rPr lang="en-US" sz="2800" b="0" strike="noStrike" spc="-1">
                <a:solidFill>
                  <a:srgbClr val="000000"/>
                </a:solidFill>
                <a:latin typeface="Trebuchet MS"/>
              </a:rPr>
              <a:t> - all work-items within a work-group must execute the barrier function before any work-item can continue</a:t>
            </a:r>
            <a:endParaRPr lang="en-US" sz="2800" b="0" strike="noStrike" spc="-1">
              <a:latin typeface="Arial"/>
            </a:endParaRPr>
          </a:p>
          <a:p>
            <a:pPr marL="743040" lvl="1" indent="-285120">
              <a:lnSpc>
                <a:spcPct val="100000"/>
              </a:lnSpc>
              <a:spcBef>
                <a:spcPts val="561"/>
              </a:spcBef>
              <a:buClr>
                <a:srgbClr val="4F81BD"/>
              </a:buClr>
              <a:buFont typeface="Arial"/>
              <a:buChar char="–"/>
            </a:pPr>
            <a:r>
              <a:rPr lang="en-US" sz="2800" b="1" strike="noStrike" spc="-1">
                <a:solidFill>
                  <a:srgbClr val="4F81BD"/>
                </a:solidFill>
                <a:latin typeface="Trebuchet MS"/>
              </a:rPr>
              <a:t>Memory fences </a:t>
            </a:r>
            <a:r>
              <a:rPr lang="en-US" sz="2800" b="0" strike="noStrike" spc="-1">
                <a:solidFill>
                  <a:srgbClr val="000000"/>
                </a:solidFill>
                <a:latin typeface="Trebuchet MS"/>
              </a:rPr>
              <a:t>- provides ordering between memory operations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Language Restrictions</a:t>
            </a:r>
            <a:endParaRPr lang="en-US" sz="4400" b="0" strike="noStrike" spc="-1">
              <a:latin typeface="Arial"/>
            </a:endParaRPr>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Pointers to functions are </a:t>
            </a:r>
            <a:r>
              <a:rPr lang="en-US" sz="3200" b="1" i="1" strike="noStrike" spc="-1">
                <a:solidFill>
                  <a:srgbClr val="C0504D"/>
                </a:solidFill>
                <a:latin typeface="Trebuchet MS"/>
              </a:rPr>
              <a:t>not</a:t>
            </a:r>
            <a:r>
              <a:rPr lang="en-US" sz="3200" b="0" strike="noStrike" spc="-1">
                <a:solidFill>
                  <a:srgbClr val="000000"/>
                </a:solidFill>
                <a:latin typeface="Trebuchet MS"/>
              </a:rPr>
              <a:t> allowed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Pointers to pointers allowed </a:t>
            </a:r>
            <a:r>
              <a:rPr lang="en-US" sz="3200" b="1" i="1" strike="noStrike" spc="-1">
                <a:solidFill>
                  <a:srgbClr val="9BBB59"/>
                </a:solidFill>
                <a:latin typeface="Trebuchet MS"/>
              </a:rPr>
              <a:t>within</a:t>
            </a:r>
            <a:r>
              <a:rPr lang="en-US" sz="3200" b="0" strike="noStrike" spc="-1">
                <a:solidFill>
                  <a:srgbClr val="4F81BD"/>
                </a:solidFill>
                <a:latin typeface="Trebuchet MS"/>
              </a:rPr>
              <a:t> </a:t>
            </a:r>
            <a:r>
              <a:rPr lang="en-US" sz="3200" b="0" strike="noStrike" spc="-1">
                <a:solidFill>
                  <a:srgbClr val="000000"/>
                </a:solidFill>
                <a:latin typeface="Trebuchet MS"/>
              </a:rPr>
              <a:t>a kernel, but not as an argument to a kernel invocation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Bit-fields are not supported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Variable length arrays and structures are not supported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Recursion is not supported (yet!)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Double types are </a:t>
            </a:r>
            <a:r>
              <a:rPr lang="en-US" sz="3200" b="0" strike="noStrike" spc="-1">
                <a:solidFill>
                  <a:srgbClr val="376092"/>
                </a:solidFill>
                <a:latin typeface="Trebuchet MS"/>
              </a:rPr>
              <a:t>optional</a:t>
            </a:r>
            <a:r>
              <a:rPr lang="en-US" sz="3200" b="0" strike="noStrike" spc="-1">
                <a:solidFill>
                  <a:srgbClr val="9BBB59"/>
                </a:solidFill>
                <a:latin typeface="Trebuchet MS"/>
              </a:rPr>
              <a:t> </a:t>
            </a:r>
            <a:r>
              <a:rPr lang="en-US" sz="3200" b="0" strike="noStrike" spc="-1">
                <a:solidFill>
                  <a:srgbClr val="000000"/>
                </a:solidFill>
                <a:latin typeface="Trebuchet MS"/>
              </a:rPr>
              <a:t>in OpenCL v1.1, but the key word is reserved</a:t>
            </a:r>
            <a:endParaRPr lang="en-US" sz="3200" b="0" strike="noStrike" spc="-1">
              <a:latin typeface="Arial"/>
            </a:endParaRPr>
          </a:p>
          <a:p>
            <a:pPr>
              <a:lnSpc>
                <a:spcPct val="100000"/>
              </a:lnSpc>
              <a:spcBef>
                <a:spcPts val="641"/>
              </a:spcBef>
            </a:pPr>
            <a:r>
              <a:rPr lang="en-US" sz="3200" b="0" strike="noStrike" spc="-1">
                <a:solidFill>
                  <a:srgbClr val="376092"/>
                </a:solidFill>
                <a:latin typeface="Trebuchet MS"/>
              </a:rPr>
              <a:t>   (note: most implementations support double)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3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Worked example: Linear Algebra</a:t>
            </a:r>
            <a:endParaRPr lang="en-US" sz="4400" b="0" strike="noStrike" spc="-1">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Definition: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branch of mathematics concerned with the study of vectors, vector spaces, linear transformations and systems of linear equations. </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Example: </a:t>
            </a:r>
            <a:r>
              <a:rPr lang="en-US" sz="3200" b="0" strike="noStrike" spc="-1">
                <a:solidFill>
                  <a:srgbClr val="000000"/>
                </a:solidFill>
                <a:latin typeface="Trebuchet MS"/>
              </a:rPr>
              <a:t>Consider the following system of linear equations</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+ 2y +  z  = 1</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+ 3y + 3z = 2</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y +  4z = 6</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system can be represented in terms of vectors and a matrix as the classic “Ax = b” problem.</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39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Solving Ax=b</a:t>
            </a:r>
            <a:endParaRPr lang="en-US" sz="4400" b="0" strike="noStrike" spc="-1">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 Decomposition: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transform a matrix into the product of a lower triangular and upper triangular matrix.  It is used to solve a linear system of equations. </a:t>
            </a:r>
            <a:endParaRPr lang="en-US" sz="2800" b="0" strike="noStrike" spc="-1">
              <a:latin typeface="Arial"/>
            </a:endParaRPr>
          </a:p>
          <a:p>
            <a:pPr>
              <a:lnSpc>
                <a:spcPct val="100000"/>
              </a:lnSpc>
            </a:pPr>
            <a:endParaRPr lang="en-US" sz="2800" b="0" strike="noStrike" spc="-1">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We solve for x, given a problem Ax=b</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Ax=b                   LUx=b</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Ux=(L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x = (U</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a:t>
            </a:r>
            <a:endParaRPr lang="en-US" sz="2800" b="0" strike="noStrike" spc="-1">
              <a:latin typeface="Arial"/>
            </a:endParaRPr>
          </a:p>
        </p:txBody>
      </p:sp>
      <p:sp>
        <p:nvSpPr>
          <p:cNvPr id="1338" name="CustomShape 10"/>
          <p:cNvSpPr/>
          <p:nvPr/>
        </p:nvSpPr>
        <p:spPr>
          <a:xfrm>
            <a:off x="1492920" y="637200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8064A2"/>
                </a:solidFill>
                <a:latin typeface="Trebuchet MS"/>
                <a:ea typeface="DejaVu Sans"/>
              </a:rPr>
              <a:t>So we need to be able to do matrix multiplication</a:t>
            </a:r>
            <a:endParaRPr lang="en-US" sz="1800" b="0" strike="noStrike" spc="-1">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a:t>
            </a:r>
            <a:r>
              <a:rPr lang="en-US" sz="3200" b="1" strike="noStrike" spc="-1">
                <a:solidFill>
                  <a:srgbClr val="C0504D"/>
                </a:solidFill>
                <a:latin typeface="Courier New Bold"/>
              </a:rPr>
              <a:t> 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0.0f;</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a:solidFill>
                  <a:srgbClr val="4F81BD"/>
                </a:solidFill>
                <a:latin typeface="Trebuchet MS"/>
                <a:ea typeface="DejaVu Sans"/>
              </a:rPr>
              <a:t>We calculate C=AB, where all three matrices are NxN</a:t>
            </a:r>
            <a:endParaRPr lang="en-US" sz="2000" b="0" strike="noStrike" spc="-1">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Serial C code on CPU (single core).</a:t>
            </a:r>
            <a:endParaRPr lang="en-US" sz="3200" b="0" strike="noStrike" spc="-1">
              <a:latin typeface="Arial"/>
            </a:endParaRPr>
          </a:p>
        </p:txBody>
      </p:sp>
      <p:graphicFrame>
        <p:nvGraphicFramePr>
          <p:cNvPr id="1362" name="Table 3"/>
          <p:cNvGraphicFramePr/>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000000"/>
                </a:solidFill>
                <a:latin typeface="Trebuchet MS"/>
                <a:ea typeface="DejaVu Sans"/>
              </a:rPr>
              <a:t>Device is Intel® Xeon® CPU, E5649 @ 2.53GHz using the gcc compiler.</a:t>
            </a:r>
            <a:endParaRPr lang="en-US" sz="2000" b="0" strike="noStrike" spc="-1">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0" strike="noStrike" spc="-1">
                <a:solidFill>
                  <a:srgbClr val="9BBB59"/>
                </a:solidFill>
                <a:latin typeface="Trebuchet MS"/>
                <a:ea typeface="DejaVu Sans"/>
              </a:rPr>
              <a:t>We turn this into an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(1/2)</a:t>
            </a:r>
            <a:endParaRPr lang="en-US" sz="3200" b="0" strike="noStrike" spc="-1">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Mark as a kernel function and specify memory qualifiers</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(2/2)</a:t>
            </a:r>
            <a:endParaRPr lang="en-US" sz="3200" b="0" strike="noStrike" spc="-1">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5213520" y="545508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Remove outer loops and set work-item co-ordinates</a:t>
            </a:r>
            <a:endParaRPr lang="en-US" sz="2000" b="0" strike="noStrike" spc="-1">
              <a:latin typeface="Arial"/>
            </a:endParaRPr>
          </a:p>
        </p:txBody>
      </p:sp>
      <p:sp>
        <p:nvSpPr>
          <p:cNvPr id="1377" name="CustomShape 5"/>
          <p:cNvSpPr/>
          <p:nvPr/>
        </p:nvSpPr>
        <p:spPr>
          <a:xfrm>
            <a:off x="467640" y="5298840"/>
            <a:ext cx="1655640" cy="6998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par>
                                <p:cTn id="12" presetID="42" presetClass="entr" fill="hold" nodeType="withEffect">
                                  <p:stCondLst>
                                    <p:cond delay="0"/>
                                  </p:stCondLst>
                                  <p:childTnLst>
                                    <p:set>
                                      <p:cBhvr>
                                        <p:cTn id="13" dur="1" fill="hold">
                                          <p:stCondLst>
                                            <p:cond delay="0"/>
                                          </p:stCondLst>
                                        </p:cTn>
                                        <p:tgtEl>
                                          <p:spTgt spid="1377"/>
                                        </p:tgtEl>
                                        <p:attrNameLst>
                                          <p:attrName>style.visibility</p:attrName>
                                        </p:attrNameLst>
                                      </p:cBhvr>
                                      <p:to>
                                        <p:strVal val="visible"/>
                                      </p:to>
                                    </p:set>
                                    <p:animEffect transition="in" filter="fade">
                                      <p:cBhvr additive="repl">
                                        <p:cTn id="14" dur="500"/>
                                        <p:tgtEl>
                                          <p:spTgt spid="1377"/>
                                        </p:tgtEl>
                                      </p:cBhvr>
                                    </p:animEffect>
                                    <p:anim calcmode="lin" valueType="num">
                                      <p:cBhvr additive="repl">
                                        <p:cTn id="15" dur="500" fill="hold"/>
                                        <p:tgtEl>
                                          <p:spTgt spid="1377"/>
                                        </p:tgtEl>
                                        <p:attrNameLst>
                                          <p:attrName>ppt_x</p:attrName>
                                        </p:attrNameLst>
                                      </p:cBhvr>
                                      <p:tavLst>
                                        <p:tav tm="0">
                                          <p:val>
                                            <p:strVal val="#ppt_x"/>
                                          </p:val>
                                        </p:tav>
                                        <p:tav tm="100000">
                                          <p:val>
                                            <p:strVal val="#ppt_x"/>
                                          </p:val>
                                        </p:tav>
                                      </p:tavLst>
                                    </p:anim>
                                    <p:anim calcmode="lin" valueType="num">
                                      <p:cBhvr additive="repl">
                                        <p:cTn id="16" dur="500" fill="hold"/>
                                        <p:tgtEl>
                                          <p:spTgt spid="13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improved</a:t>
            </a:r>
            <a:endParaRPr lang="en-US" sz="3200" b="0" strike="noStrike" spc="-1">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4F81BD"/>
                </a:solidFill>
                <a:latin typeface="Courier New Bold"/>
                <a:ea typeface="DejaVu Sans"/>
              </a:rPr>
              <a:t>for</a:t>
            </a:r>
            <a:r>
              <a:rPr lang="en-US" sz="2000" b="1" strike="noStrike" spc="-1">
                <a:solidFill>
                  <a:srgbClr val="000000"/>
                </a:solidFill>
                <a:latin typeface="Courier New Bold"/>
                <a:ea typeface="DejaVu Sans"/>
              </a:rPr>
              <a:t>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4F81BD"/>
                </a:solidFill>
                <a:latin typeface="Trebuchet MS"/>
                <a:ea typeface="DejaVu Sans"/>
              </a:rPr>
              <a:t>Rearrange and use a local scalar for intermediate C element values (a common optimization in Matrix Multiplication functions)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Declare and initialize data</a:t>
            </a:r>
            <a:endParaRPr lang="en-US" sz="2000" b="0" strike="noStrike" spc="-1">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the platform and build program</a:t>
            </a:r>
            <a:endParaRPr lang="en-US" sz="2000" b="0" strike="noStrike" spc="-1">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buffers and write A and B matrices to the device memory</a:t>
            </a:r>
            <a:endParaRPr lang="en-US" sz="2000" b="0" strike="noStrike" spc="-1">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Create the kernel functor</a:t>
            </a:r>
            <a:endParaRPr lang="en-US" sz="2000" b="0" strike="noStrike" spc="-1">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Run the kernel and collect results</a:t>
            </a:r>
            <a:endParaRPr lang="en-US" sz="2000" b="0" strike="noStrike" spc="-1">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4F81BD"/>
                </a:solidFill>
                <a:latin typeface="Trebuchet MS"/>
                <a:ea typeface="DejaVu Sans"/>
              </a:rPr>
              <a:t>Note: To use the default context/queue/device, skip this section and remove the references to context, queue and device.</a:t>
            </a:r>
            <a:endParaRPr lang="en-US" sz="1600" b="0" strike="noStrike" spc="-1">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402" name="Table 3"/>
          <p:cNvGraphicFramePr/>
          <p:nvPr/>
        </p:nvGraphicFramePr>
        <p:xfrm>
          <a:off x="611640" y="2637000"/>
          <a:ext cx="7920360" cy="14630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6: Matrix Multiplication</a:t>
            </a:r>
            <a:endParaRPr lang="en-US" sz="3600" b="0" strike="noStrike" spc="-1">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write your first complete OpenCL kernel “from scratch”</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multiply a pair of matrices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Start with the provided matrix multiplication OpenCL host program including the function to generate matrices and test results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Create a kernel to do the multiplication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Modify the provided OpenCL host program to use your kernel</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Verify the results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chain of vector additions produced the correct result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en-US" sz="4000" b="1" strike="noStrike" cap="all" spc="-1">
                <a:solidFill>
                  <a:srgbClr val="000000"/>
                </a:solidFill>
                <a:latin typeface="Trebuchet MS"/>
              </a:rPr>
              <a:t>Understanding the OpenCL memory hierarchy</a:t>
            </a:r>
            <a:br/>
            <a:endParaRPr lang="en-US" sz="4000" b="0" strike="noStrike" spc="-1">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411" name="CustomShape 2"/>
          <p:cNvSpPr/>
          <p:nvPr/>
        </p:nvSpPr>
        <p:spPr>
          <a:xfrm>
            <a:off x="179640" y="836640"/>
            <a:ext cx="8784360" cy="30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MM cost determined by FLOPS and memory movement:</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2*n</a:t>
            </a:r>
            <a:r>
              <a:rPr lang="en-US" sz="2400" b="0" strike="noStrike" spc="-1" baseline="30000">
                <a:solidFill>
                  <a:srgbClr val="000000"/>
                </a:solidFill>
                <a:latin typeface="Trebuchet MS"/>
              </a:rPr>
              <a:t>3</a:t>
            </a:r>
            <a:r>
              <a:rPr lang="en-US" sz="2400" b="0" strike="noStrike" spc="-1">
                <a:solidFill>
                  <a:srgbClr val="000000"/>
                </a:solidFill>
                <a:latin typeface="Trebuchet MS"/>
              </a:rPr>
              <a:t> = O(n</a:t>
            </a:r>
            <a:r>
              <a:rPr lang="en-US" sz="2400" b="0" strike="noStrike" spc="-1" baseline="30000">
                <a:solidFill>
                  <a:srgbClr val="000000"/>
                </a:solidFill>
                <a:latin typeface="Trebuchet MS"/>
              </a:rPr>
              <a:t>3</a:t>
            </a:r>
            <a:r>
              <a:rPr lang="en-US" sz="2400" b="0" strike="noStrike" spc="-1">
                <a:solidFill>
                  <a:srgbClr val="000000"/>
                </a:solidFill>
                <a:latin typeface="Trebuchet MS"/>
              </a:rPr>
              <a:t>) FLOPS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Operates on 3*n</a:t>
            </a:r>
            <a:r>
              <a:rPr lang="en-US" sz="2400" b="0" strike="noStrike" spc="-1" baseline="30000">
                <a:solidFill>
                  <a:srgbClr val="000000"/>
                </a:solidFill>
                <a:latin typeface="Trebuchet MS"/>
              </a:rPr>
              <a:t>2</a:t>
            </a:r>
            <a:r>
              <a:rPr lang="en-US" sz="2400" b="0" strike="noStrike" spc="-1">
                <a:solidFill>
                  <a:srgbClr val="000000"/>
                </a:solidFill>
                <a:latin typeface="Trebuchet MS"/>
              </a:rPr>
              <a:t> = O(n</a:t>
            </a:r>
            <a:r>
              <a:rPr lang="en-US" sz="2400" b="0" strike="noStrike" spc="-1" baseline="30000">
                <a:solidFill>
                  <a:srgbClr val="000000"/>
                </a:solidFill>
                <a:latin typeface="Trebuchet MS"/>
              </a:rPr>
              <a:t>2</a:t>
            </a:r>
            <a:r>
              <a:rPr lang="en-US" sz="2400" b="0" strike="noStrike" spc="-1">
                <a:solidFill>
                  <a:srgbClr val="000000"/>
                </a:solidFill>
                <a:latin typeface="Trebuchet MS"/>
              </a:rPr>
              <a:t>) numbers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To optimize matrix multiplication, we must ensure that for every memory access we execute as many FLOPS as possible.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Outer product algorithms are faster, but for pedagogical reasons, let’s stick to the simple dot-product algorithm.</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a:solidFill>
                  <a:srgbClr val="000000"/>
                </a:solidFill>
                <a:latin typeface="Trebuchet MS"/>
                <a:ea typeface="DejaVu Sans"/>
              </a:rPr>
              <a:t>We will work with work-item/work-group sizes and the memory model to optimize matrix multiplication</a:t>
            </a:r>
            <a:endParaRPr lang="en-US" sz="1800" b="0" strike="noStrike" spc="-1">
              <a:latin typeface="Arial"/>
            </a:endParaRPr>
          </a:p>
          <a:p>
            <a:pPr>
              <a:lnSpc>
                <a:spcPct val="100000"/>
              </a:lnSpc>
            </a:pPr>
            <a:endParaRPr lang="en-US" sz="1800" b="0" strike="noStrike" spc="-1">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0"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19579</TotalTime>
  <Words>25246</Words>
  <Application>Microsoft Office PowerPoint</Application>
  <PresentationFormat>全屏显示(4:3)</PresentationFormat>
  <Paragraphs>3689</Paragraphs>
  <Slides>275</Slides>
  <Notes>15</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1101</cp:revision>
  <dcterms:created xsi:type="dcterms:W3CDTF">2013-06-29T14:06:29Z</dcterms:created>
  <dcterms:modified xsi:type="dcterms:W3CDTF">2019-07-28T21:27:00Z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